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notesSlides/notesSlide7.xml" ContentType="application/vnd.openxmlformats-officedocument.presentationml.notesSl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78" r:id="rId2"/>
    <p:sldId id="280" r:id="rId3"/>
    <p:sldId id="279" r:id="rId4"/>
    <p:sldId id="292" r:id="rId5"/>
    <p:sldId id="286" r:id="rId6"/>
    <p:sldId id="293" r:id="rId7"/>
    <p:sldId id="275" r:id="rId8"/>
    <p:sldId id="297" r:id="rId9"/>
    <p:sldId id="302" r:id="rId10"/>
    <p:sldId id="343" r:id="rId11"/>
    <p:sldId id="291" r:id="rId12"/>
    <p:sldId id="265" r:id="rId13"/>
    <p:sldId id="289" r:id="rId14"/>
    <p:sldId id="318" r:id="rId15"/>
    <p:sldId id="346" r:id="rId16"/>
    <p:sldId id="331" r:id="rId17"/>
    <p:sldId id="330" r:id="rId18"/>
    <p:sldId id="348" r:id="rId19"/>
    <p:sldId id="364" r:id="rId20"/>
    <p:sldId id="315" r:id="rId21"/>
    <p:sldId id="349" r:id="rId22"/>
    <p:sldId id="316" r:id="rId23"/>
    <p:sldId id="350" r:id="rId24"/>
    <p:sldId id="356" r:id="rId25"/>
    <p:sldId id="328" r:id="rId26"/>
    <p:sldId id="351" r:id="rId27"/>
    <p:sldId id="362" r:id="rId28"/>
    <p:sldId id="363" r:id="rId29"/>
    <p:sldId id="324" r:id="rId30"/>
    <p:sldId id="367" r:id="rId31"/>
    <p:sldId id="314" r:id="rId32"/>
    <p:sldId id="333" r:id="rId33"/>
    <p:sldId id="365" r:id="rId34"/>
    <p:sldId id="335" r:id="rId35"/>
    <p:sldId id="336" r:id="rId36"/>
    <p:sldId id="337" r:id="rId37"/>
    <p:sldId id="338" r:id="rId38"/>
    <p:sldId id="368" r:id="rId39"/>
    <p:sldId id="360" r:id="rId40"/>
    <p:sldId id="272" r:id="rId41"/>
    <p:sldId id="341"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03C7"/>
    <a:srgbClr val="FFFF00"/>
    <a:srgbClr val="3DE7F9"/>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330" autoAdjust="0"/>
  </p:normalViewPr>
  <p:slideViewPr>
    <p:cSldViewPr snapToGrid="0">
      <p:cViewPr varScale="1">
        <p:scale>
          <a:sx n="110" d="100"/>
          <a:sy n="110" d="100"/>
        </p:scale>
        <p:origin x="1098" y="1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59D6AF-EB01-46B2-AD72-8E2DCD34CEFD}" type="datetimeFigureOut">
              <a:rPr lang="en-US" smtClean="0"/>
              <a:pPr/>
              <a:t>4/23/2019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7AA007-59DE-4A97-84D3-934A58B935FA}" type="slidenum">
              <a:rPr lang="en-US" smtClean="0"/>
              <a:pPr/>
              <a:t>‹#›</a:t>
            </a:fld>
            <a:endParaRPr lang="en-US"/>
          </a:p>
        </p:txBody>
      </p:sp>
    </p:spTree>
    <p:extLst>
      <p:ext uri="{BB962C8B-B14F-4D97-AF65-F5344CB8AC3E}">
        <p14:creationId xmlns:p14="http://schemas.microsoft.com/office/powerpoint/2010/main" val="4046925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7AA007-59DE-4A97-84D3-934A58B935FA}" type="slidenum">
              <a:rPr lang="en-US" smtClean="0"/>
              <a:pPr/>
              <a:t>2</a:t>
            </a:fld>
            <a:endParaRPr lang="en-US"/>
          </a:p>
        </p:txBody>
      </p:sp>
    </p:spTree>
    <p:extLst>
      <p:ext uri="{BB962C8B-B14F-4D97-AF65-F5344CB8AC3E}">
        <p14:creationId xmlns:p14="http://schemas.microsoft.com/office/powerpoint/2010/main" val="3826952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 Line</a:t>
            </a:r>
            <a:r>
              <a:rPr lang="en-US" baseline="0" dirty="0"/>
              <a:t> search uses all derived</a:t>
            </a:r>
            <a:r>
              <a:rPr lang="en-US" dirty="0"/>
              <a:t> partial derivatives</a:t>
            </a:r>
          </a:p>
        </p:txBody>
      </p:sp>
      <p:sp>
        <p:nvSpPr>
          <p:cNvPr id="4" name="Slide Number Placeholder 3"/>
          <p:cNvSpPr>
            <a:spLocks noGrp="1"/>
          </p:cNvSpPr>
          <p:nvPr>
            <p:ph type="sldNum" sz="quarter" idx="10"/>
          </p:nvPr>
        </p:nvSpPr>
        <p:spPr/>
        <p:txBody>
          <a:bodyPr/>
          <a:lstStyle/>
          <a:p>
            <a:fld id="{6E7AA007-59DE-4A97-84D3-934A58B935FA}" type="slidenum">
              <a:rPr lang="en-US" smtClean="0"/>
              <a:pPr/>
              <a:t>15</a:t>
            </a:fld>
            <a:endParaRPr lang="en-US"/>
          </a:p>
        </p:txBody>
      </p:sp>
    </p:spTree>
    <p:extLst>
      <p:ext uri="{BB962C8B-B14F-4D97-AF65-F5344CB8AC3E}">
        <p14:creationId xmlns:p14="http://schemas.microsoft.com/office/powerpoint/2010/main" val="425262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 Line</a:t>
            </a:r>
            <a:r>
              <a:rPr lang="en-US" baseline="0" dirty="0"/>
              <a:t> search uses all derived</a:t>
            </a:r>
            <a:r>
              <a:rPr lang="en-US" dirty="0"/>
              <a:t> partial derivatives</a:t>
            </a:r>
          </a:p>
        </p:txBody>
      </p:sp>
      <p:sp>
        <p:nvSpPr>
          <p:cNvPr id="4" name="Slide Number Placeholder 3"/>
          <p:cNvSpPr>
            <a:spLocks noGrp="1"/>
          </p:cNvSpPr>
          <p:nvPr>
            <p:ph type="sldNum" sz="quarter" idx="10"/>
          </p:nvPr>
        </p:nvSpPr>
        <p:spPr/>
        <p:txBody>
          <a:bodyPr/>
          <a:lstStyle/>
          <a:p>
            <a:fld id="{6E7AA007-59DE-4A97-84D3-934A58B935FA}" type="slidenum">
              <a:rPr lang="en-US" smtClean="0"/>
              <a:pPr/>
              <a:t>18</a:t>
            </a:fld>
            <a:endParaRPr lang="en-US"/>
          </a:p>
        </p:txBody>
      </p:sp>
    </p:spTree>
    <p:extLst>
      <p:ext uri="{BB962C8B-B14F-4D97-AF65-F5344CB8AC3E}">
        <p14:creationId xmlns:p14="http://schemas.microsoft.com/office/powerpoint/2010/main" val="1878331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 50</a:t>
            </a:r>
            <a:r>
              <a:rPr lang="en-US" baseline="0" dirty="0"/>
              <a:t> runs</a:t>
            </a:r>
            <a:endParaRPr lang="en-US" dirty="0"/>
          </a:p>
        </p:txBody>
      </p:sp>
      <p:sp>
        <p:nvSpPr>
          <p:cNvPr id="4" name="Slide Number Placeholder 3"/>
          <p:cNvSpPr>
            <a:spLocks noGrp="1"/>
          </p:cNvSpPr>
          <p:nvPr>
            <p:ph type="sldNum" sz="quarter" idx="10"/>
          </p:nvPr>
        </p:nvSpPr>
        <p:spPr/>
        <p:txBody>
          <a:bodyPr/>
          <a:lstStyle/>
          <a:p>
            <a:fld id="{6E7AA007-59DE-4A97-84D3-934A58B935FA}" type="slidenum">
              <a:rPr lang="en-US" smtClean="0"/>
              <a:pPr/>
              <a:t>22</a:t>
            </a:fld>
            <a:endParaRPr lang="en-US"/>
          </a:p>
        </p:txBody>
      </p:sp>
    </p:spTree>
    <p:extLst>
      <p:ext uri="{BB962C8B-B14F-4D97-AF65-F5344CB8AC3E}">
        <p14:creationId xmlns:p14="http://schemas.microsoft.com/office/powerpoint/2010/main" val="3069696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 50</a:t>
            </a:r>
            <a:r>
              <a:rPr lang="en-US" baseline="0" dirty="0"/>
              <a:t> runs</a:t>
            </a:r>
            <a:endParaRPr lang="en-US" dirty="0"/>
          </a:p>
        </p:txBody>
      </p:sp>
      <p:sp>
        <p:nvSpPr>
          <p:cNvPr id="4" name="Slide Number Placeholder 3"/>
          <p:cNvSpPr>
            <a:spLocks noGrp="1"/>
          </p:cNvSpPr>
          <p:nvPr>
            <p:ph type="sldNum" sz="quarter" idx="10"/>
          </p:nvPr>
        </p:nvSpPr>
        <p:spPr/>
        <p:txBody>
          <a:bodyPr/>
          <a:lstStyle/>
          <a:p>
            <a:fld id="{6E7AA007-59DE-4A97-84D3-934A58B935FA}" type="slidenum">
              <a:rPr lang="en-US" smtClean="0"/>
              <a:pPr/>
              <a:t>23</a:t>
            </a:fld>
            <a:endParaRPr lang="en-US"/>
          </a:p>
        </p:txBody>
      </p:sp>
    </p:spTree>
    <p:extLst>
      <p:ext uri="{BB962C8B-B14F-4D97-AF65-F5344CB8AC3E}">
        <p14:creationId xmlns:p14="http://schemas.microsoft.com/office/powerpoint/2010/main" val="1304635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AA007-59DE-4A97-84D3-934A58B935FA}" type="slidenum">
              <a:rPr lang="en-US" smtClean="0"/>
              <a:pPr/>
              <a:t>24</a:t>
            </a:fld>
            <a:endParaRPr lang="en-US"/>
          </a:p>
        </p:txBody>
      </p:sp>
    </p:spTree>
    <p:extLst>
      <p:ext uri="{BB962C8B-B14F-4D97-AF65-F5344CB8AC3E}">
        <p14:creationId xmlns:p14="http://schemas.microsoft.com/office/powerpoint/2010/main" val="418375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6E7AA007-59DE-4A97-84D3-934A58B935FA}" type="slidenum">
              <a:rPr lang="en-US" smtClean="0"/>
              <a:pPr/>
              <a:t>3</a:t>
            </a:fld>
            <a:endParaRPr lang="en-US"/>
          </a:p>
        </p:txBody>
      </p:sp>
    </p:spTree>
    <p:extLst>
      <p:ext uri="{BB962C8B-B14F-4D97-AF65-F5344CB8AC3E}">
        <p14:creationId xmlns:p14="http://schemas.microsoft.com/office/powerpoint/2010/main" val="170726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6E7AA007-59DE-4A97-84D3-934A58B935FA}" type="slidenum">
              <a:rPr lang="en-US" smtClean="0"/>
              <a:pPr/>
              <a:t>4</a:t>
            </a:fld>
            <a:endParaRPr lang="en-US"/>
          </a:p>
        </p:txBody>
      </p:sp>
    </p:spTree>
    <p:extLst>
      <p:ext uri="{BB962C8B-B14F-4D97-AF65-F5344CB8AC3E}">
        <p14:creationId xmlns:p14="http://schemas.microsoft.com/office/powerpoint/2010/main" val="15517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6E7AA007-59DE-4A97-84D3-934A58B935FA}" type="slidenum">
              <a:rPr lang="en-US" smtClean="0"/>
              <a:pPr/>
              <a:t>5</a:t>
            </a:fld>
            <a:endParaRPr lang="en-US"/>
          </a:p>
        </p:txBody>
      </p:sp>
    </p:spTree>
    <p:extLst>
      <p:ext uri="{BB962C8B-B14F-4D97-AF65-F5344CB8AC3E}">
        <p14:creationId xmlns:p14="http://schemas.microsoft.com/office/powerpoint/2010/main" val="2065888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6E7AA007-59DE-4A97-84D3-934A58B935FA}" type="slidenum">
              <a:rPr lang="en-US" smtClean="0"/>
              <a:pPr/>
              <a:t>6</a:t>
            </a:fld>
            <a:endParaRPr lang="en-US"/>
          </a:p>
        </p:txBody>
      </p:sp>
    </p:spTree>
    <p:extLst>
      <p:ext uri="{BB962C8B-B14F-4D97-AF65-F5344CB8AC3E}">
        <p14:creationId xmlns:p14="http://schemas.microsoft.com/office/powerpoint/2010/main" val="341887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Maximize likelihood</a:t>
            </a:r>
            <a:r>
              <a:rPr lang="en-US" baseline="0" dirty="0"/>
              <a:t> with positive bags, minimize likelihood of negative bags.</a:t>
            </a:r>
            <a:endParaRPr lang="en-US" dirty="0"/>
          </a:p>
        </p:txBody>
      </p:sp>
      <p:sp>
        <p:nvSpPr>
          <p:cNvPr id="4" name="Slide Number Placeholder 3"/>
          <p:cNvSpPr>
            <a:spLocks noGrp="1"/>
          </p:cNvSpPr>
          <p:nvPr>
            <p:ph type="sldNum" sz="quarter" idx="10"/>
          </p:nvPr>
        </p:nvSpPr>
        <p:spPr/>
        <p:txBody>
          <a:bodyPr/>
          <a:lstStyle/>
          <a:p>
            <a:fld id="{6E7AA007-59DE-4A97-84D3-934A58B935FA}" type="slidenum">
              <a:rPr lang="en-US" smtClean="0"/>
              <a:pPr/>
              <a:t>7</a:t>
            </a:fld>
            <a:endParaRPr lang="en-US"/>
          </a:p>
        </p:txBody>
      </p:sp>
    </p:spTree>
    <p:extLst>
      <p:ext uri="{BB962C8B-B14F-4D97-AF65-F5344CB8AC3E}">
        <p14:creationId xmlns:p14="http://schemas.microsoft.com/office/powerpoint/2010/main" val="102089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7AA007-59DE-4A97-84D3-934A58B935FA}" type="slidenum">
              <a:rPr lang="en-US" smtClean="0"/>
              <a:pPr/>
              <a:t>9</a:t>
            </a:fld>
            <a:endParaRPr lang="en-US"/>
          </a:p>
        </p:txBody>
      </p:sp>
    </p:spTree>
    <p:extLst>
      <p:ext uri="{BB962C8B-B14F-4D97-AF65-F5344CB8AC3E}">
        <p14:creationId xmlns:p14="http://schemas.microsoft.com/office/powerpoint/2010/main" val="1360717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arenR"/>
            </a:pPr>
            <a:r>
              <a:rPr lang="en-US" baseline="0" dirty="0"/>
              <a:t>Rewrite FMDD into simpler form with consolidated positive and negative densities</a:t>
            </a:r>
          </a:p>
          <a:p>
            <a:pPr marL="228600" indent="-228600">
              <a:buAutoNum type="arabicParenR"/>
            </a:pPr>
            <a:r>
              <a:rPr lang="en-US" baseline="0" dirty="0"/>
              <a:t>Easier to minimize the negative log-likelihood</a:t>
            </a:r>
            <a:endParaRPr lang="en-US" dirty="0"/>
          </a:p>
        </p:txBody>
      </p:sp>
      <p:sp>
        <p:nvSpPr>
          <p:cNvPr id="4" name="Slide Number Placeholder 3"/>
          <p:cNvSpPr>
            <a:spLocks noGrp="1"/>
          </p:cNvSpPr>
          <p:nvPr>
            <p:ph type="sldNum" sz="quarter" idx="10"/>
          </p:nvPr>
        </p:nvSpPr>
        <p:spPr/>
        <p:txBody>
          <a:bodyPr/>
          <a:lstStyle/>
          <a:p>
            <a:fld id="{6E7AA007-59DE-4A97-84D3-934A58B935FA}" type="slidenum">
              <a:rPr lang="en-US" smtClean="0"/>
              <a:pPr/>
              <a:t>13</a:t>
            </a:fld>
            <a:endParaRPr lang="en-US"/>
          </a:p>
        </p:txBody>
      </p:sp>
    </p:spTree>
    <p:extLst>
      <p:ext uri="{BB962C8B-B14F-4D97-AF65-F5344CB8AC3E}">
        <p14:creationId xmlns:p14="http://schemas.microsoft.com/office/powerpoint/2010/main" val="1161687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7AA007-59DE-4A97-84D3-934A58B935FA}" type="slidenum">
              <a:rPr lang="en-US" smtClean="0"/>
              <a:pPr/>
              <a:t>14</a:t>
            </a:fld>
            <a:endParaRPr lang="en-US"/>
          </a:p>
        </p:txBody>
      </p:sp>
    </p:spTree>
    <p:extLst>
      <p:ext uri="{BB962C8B-B14F-4D97-AF65-F5344CB8AC3E}">
        <p14:creationId xmlns:p14="http://schemas.microsoft.com/office/powerpoint/2010/main" val="1637476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447800" y="609600"/>
            <a:ext cx="7162800" cy="800100"/>
          </a:xfrm>
          <a:prstGeom prst="rect">
            <a:avLst/>
          </a:prstGeom>
        </p:spPr>
        <p:txBody>
          <a:bodyPr/>
          <a:lstStyle>
            <a:lvl1pPr>
              <a:defRPr sz="4000">
                <a:solidFill>
                  <a:srgbClr val="AD0000"/>
                </a:solidFill>
              </a:defRPr>
            </a:lvl1pPr>
          </a:lstStyle>
          <a:p>
            <a:r>
              <a:rPr lang="en-US" dirty="0"/>
              <a:t>Click to edit Master title style</a:t>
            </a:r>
          </a:p>
        </p:txBody>
      </p:sp>
    </p:spTree>
    <p:extLst>
      <p:ext uri="{BB962C8B-B14F-4D97-AF65-F5344CB8AC3E}">
        <p14:creationId xmlns:p14="http://schemas.microsoft.com/office/powerpoint/2010/main" val="1690900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5" name="Text Placeholder 3"/>
          <p:cNvSpPr>
            <a:spLocks noGrp="1"/>
          </p:cNvSpPr>
          <p:nvPr>
            <p:ph type="body" sz="half" idx="11" hasCustomPrompt="1"/>
          </p:nvPr>
        </p:nvSpPr>
        <p:spPr>
          <a:xfrm>
            <a:off x="1828800" y="381000"/>
            <a:ext cx="4800600" cy="83819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Presentation Title</a:t>
            </a:r>
          </a:p>
        </p:txBody>
      </p:sp>
    </p:spTree>
    <p:extLst>
      <p:ext uri="{BB962C8B-B14F-4D97-AF65-F5344CB8AC3E}">
        <p14:creationId xmlns:p14="http://schemas.microsoft.com/office/powerpoint/2010/main" val="522719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971800" y="4419600"/>
            <a:ext cx="6172200" cy="457200"/>
          </a:xfrm>
          <a:prstGeom prst="rect">
            <a:avLst/>
          </a:prstGeom>
        </p:spPr>
        <p:txBody>
          <a:bodyPr anchor="b"/>
          <a:lstStyle>
            <a:lvl1pPr algn="l">
              <a:defRPr sz="1600" b="1" i="0">
                <a:solidFill>
                  <a:srgbClr val="890000"/>
                </a:solidFill>
                <a:latin typeface="Helvetica Neue"/>
                <a:cs typeface="Helvetica Neue"/>
              </a:defRPr>
            </a:lvl1pPr>
          </a:lstStyle>
          <a:p>
            <a:r>
              <a:rPr lang="en-US" dirty="0"/>
              <a:t>Click to add Headline</a:t>
            </a:r>
          </a:p>
        </p:txBody>
      </p:sp>
      <p:cxnSp>
        <p:nvCxnSpPr>
          <p:cNvPr id="11" name="Straight Connector 10"/>
          <p:cNvCxnSpPr/>
          <p:nvPr/>
        </p:nvCxnSpPr>
        <p:spPr>
          <a:xfrm>
            <a:off x="2480896" y="1445407"/>
            <a:ext cx="6053504" cy="1588"/>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3"/>
          <p:cNvSpPr>
            <a:spLocks noGrp="1"/>
          </p:cNvSpPr>
          <p:nvPr>
            <p:ph type="body" sz="half" idx="11" hasCustomPrompt="1"/>
          </p:nvPr>
        </p:nvSpPr>
        <p:spPr>
          <a:xfrm>
            <a:off x="2743200" y="2590800"/>
            <a:ext cx="6172200" cy="838199"/>
          </a:xfrm>
          <a:prstGeom prst="rect">
            <a:avLst/>
          </a:prstGeom>
          <a:noFill/>
        </p:spPr>
        <p:txBody>
          <a:bodyPr anchor="b">
            <a:normAutofit/>
          </a:bodyPr>
          <a:lstStyle>
            <a:lvl1pPr marL="0" indent="0">
              <a:buNone/>
              <a:defRPr sz="2200" b="0" i="0">
                <a:solidFill>
                  <a:schemeClr val="bg1"/>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Presentation Title</a:t>
            </a:r>
          </a:p>
        </p:txBody>
      </p:sp>
    </p:spTree>
    <p:extLst>
      <p:ext uri="{BB962C8B-B14F-4D97-AF65-F5344CB8AC3E}">
        <p14:creationId xmlns:p14="http://schemas.microsoft.com/office/powerpoint/2010/main" val="1291868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cxnSp>
        <p:nvCxnSpPr>
          <p:cNvPr id="4" name="Straight Connector 3"/>
          <p:cNvCxnSpPr/>
          <p:nvPr/>
        </p:nvCxnSpPr>
        <p:spPr>
          <a:xfrm rot="10800000">
            <a:off x="609600" y="1446213"/>
            <a:ext cx="3886200" cy="1588"/>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3"/>
          <p:cNvSpPr>
            <a:spLocks noGrp="1"/>
          </p:cNvSpPr>
          <p:nvPr>
            <p:ph type="body" sz="half" idx="11" hasCustomPrompt="1"/>
          </p:nvPr>
        </p:nvSpPr>
        <p:spPr>
          <a:xfrm>
            <a:off x="2362200" y="152401"/>
            <a:ext cx="6172200" cy="83819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Presentation Title</a:t>
            </a:r>
          </a:p>
        </p:txBody>
      </p:sp>
      <p:sp>
        <p:nvSpPr>
          <p:cNvPr id="2" name="Title 1"/>
          <p:cNvSpPr>
            <a:spLocks noGrp="1"/>
          </p:cNvSpPr>
          <p:nvPr>
            <p:ph type="title"/>
          </p:nvPr>
        </p:nvSpPr>
        <p:spPr>
          <a:xfrm>
            <a:off x="457200" y="274638"/>
            <a:ext cx="8229600" cy="1143000"/>
          </a:xfrm>
          <a:prstGeom prst="rect">
            <a:avLst/>
          </a:prstGeom>
        </p:spPr>
        <p:txBody>
          <a:bodyPr/>
          <a:lstStyle>
            <a:lvl1pPr>
              <a:defRPr b="1" i="0" baseline="0">
                <a:solidFill>
                  <a:srgbClr val="C00000"/>
                </a:solidFill>
              </a:defRPr>
            </a:lvl1pPr>
          </a:lstStyle>
          <a:p>
            <a:r>
              <a:rPr lang="en-US" dirty="0"/>
              <a:t>Click to edit Master title style</a:t>
            </a:r>
          </a:p>
        </p:txBody>
      </p:sp>
    </p:spTree>
    <p:extLst>
      <p:ext uri="{BB962C8B-B14F-4D97-AF65-F5344CB8AC3E}">
        <p14:creationId xmlns:p14="http://schemas.microsoft.com/office/powerpoint/2010/main" val="381920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0" y="79375"/>
            <a:ext cx="5638800" cy="1063625"/>
          </a:xfrm>
          <a:prstGeom prst="rect">
            <a:avLst/>
          </a:prstGeom>
          <a:noFill/>
        </p:spPr>
        <p:txBody>
          <a:bodyPr/>
          <a:lstStyle>
            <a:lvl1pPr>
              <a:defRPr b="1" i="0" baseline="0">
                <a:solidFill>
                  <a:srgbClr val="C00000"/>
                </a:solidFill>
              </a:defRPr>
            </a:lvl1pPr>
          </a:lstStyle>
          <a:p>
            <a:r>
              <a:rPr lang="en-US" dirty="0"/>
              <a:t>Click to edit Master title style</a:t>
            </a:r>
          </a:p>
        </p:txBody>
      </p:sp>
      <p:sp>
        <p:nvSpPr>
          <p:cNvPr id="3" name="Content Placeholder 2"/>
          <p:cNvSpPr>
            <a:spLocks noGrp="1"/>
          </p:cNvSpPr>
          <p:nvPr>
            <p:ph idx="1"/>
          </p:nvPr>
        </p:nvSpPr>
        <p:spPr>
          <a:xfrm>
            <a:off x="76200" y="1143000"/>
            <a:ext cx="8915400" cy="5181600"/>
          </a:xfrm>
          <a:prstGeom prst="rect">
            <a:avLst/>
          </a:prstGeom>
        </p:spPr>
        <p:txBody>
          <a:bodyPr/>
          <a:lstStyle>
            <a:lvl1pPr marL="342900" indent="-342900">
              <a:buClr>
                <a:srgbClr val="FF0000"/>
              </a:buClr>
              <a:buSzPct val="75000"/>
              <a:buFont typeface="Wingdings" panose="05000000000000000000" pitchFamily="2" charset="2"/>
              <a:buChar char="q"/>
              <a:defRPr sz="2000" baseline="0">
                <a:latin typeface="Times New Roman" panose="02020603050405020304" pitchFamily="18" charset="0"/>
              </a:defRPr>
            </a:lvl1pPr>
            <a:lvl2pPr marL="742950" indent="-285750">
              <a:buClr>
                <a:srgbClr val="FF0000"/>
              </a:buClr>
              <a:buFont typeface="Wingdings" panose="05000000000000000000" pitchFamily="2" charset="2"/>
              <a:buChar char="Ø"/>
              <a:defRPr sz="1800" baseline="0">
                <a:latin typeface="Times New Roman" panose="02020603050405020304" pitchFamily="18" charset="0"/>
              </a:defRPr>
            </a:lvl2pPr>
            <a:lvl3pPr marL="1143000" indent="-228600">
              <a:buClr>
                <a:srgbClr val="FF0000"/>
              </a:buClr>
              <a:buFont typeface="Wingdings" panose="05000000000000000000" pitchFamily="2" charset="2"/>
              <a:buChar char="§"/>
              <a:defRPr sz="1600" baseline="0">
                <a:latin typeface="Times New Roman" panose="02020603050405020304" pitchFamily="18" charset="0"/>
              </a:defRPr>
            </a:lvl3pPr>
            <a:lvl4pPr marL="1600200" indent="-228600">
              <a:buClr>
                <a:srgbClr val="FF0000"/>
              </a:buClr>
              <a:buFont typeface="Wingdings" panose="05000000000000000000" pitchFamily="2" charset="2"/>
              <a:buChar char="ü"/>
              <a:defRPr sz="1400" baseline="0">
                <a:latin typeface="Times New Roman" panose="02020603050405020304" pitchFamily="18" charset="0"/>
              </a:defRPr>
            </a:lvl4pPr>
            <a:lvl5pPr>
              <a:buClr>
                <a:srgbClr val="FF0000"/>
              </a:buClr>
              <a:defRPr sz="1400" baseline="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8"/>
          <p:cNvSpPr>
            <a:spLocks noGrp="1" noChangeArrowheads="1"/>
          </p:cNvSpPr>
          <p:nvPr>
            <p:ph type="sldNum" sz="quarter" idx="12"/>
          </p:nvPr>
        </p:nvSpPr>
        <p:spPr>
          <a:xfrm>
            <a:off x="8382000" y="6330235"/>
            <a:ext cx="762000" cy="476250"/>
          </a:xfrm>
          <a:prstGeom prst="rect">
            <a:avLst/>
          </a:prstGeom>
          <a:ln/>
        </p:spPr>
        <p:txBody>
          <a:bodyPr/>
          <a:lstStyle>
            <a:lvl1pPr>
              <a:defRPr/>
            </a:lvl1pPr>
          </a:lstStyle>
          <a:p>
            <a:fld id="{541668AA-79AC-4DC8-A911-BC1DB94E86F8}" type="slidenum">
              <a:rPr lang="en-US" smtClean="0"/>
              <a:pPr/>
              <a:t>‹#›</a:t>
            </a:fld>
            <a:endParaRPr lang="en-US"/>
          </a:p>
        </p:txBody>
      </p:sp>
    </p:spTree>
    <p:extLst>
      <p:ext uri="{BB962C8B-B14F-4D97-AF65-F5344CB8AC3E}">
        <p14:creationId xmlns:p14="http://schemas.microsoft.com/office/powerpoint/2010/main" val="1181259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541668AA-79AC-4DC8-A911-BC1DB94E86F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33270"/>
            <a:ext cx="2758225" cy="588918"/>
          </a:xfrm>
          <a:prstGeom prst="rect">
            <a:avLst/>
          </a:prstGeom>
        </p:spPr>
      </p:pic>
      <p:pic>
        <p:nvPicPr>
          <p:cNvPr id="5" name="Picture 12" descr="var6_4"/>
          <p:cNvPicPr>
            <a:picLocks noChangeAspect="1" noChangeArrowheads="1"/>
          </p:cNvPicPr>
          <p:nvPr/>
        </p:nvPicPr>
        <p:blipFill>
          <a:blip r:embed="rId9" cstate="print">
            <a:clrChange>
              <a:clrFrom>
                <a:srgbClr val="FFFFFF"/>
              </a:clrFrom>
              <a:clrTo>
                <a:srgbClr val="FFFFFF">
                  <a:alpha val="0"/>
                </a:srgbClr>
              </a:clrTo>
            </a:clrChange>
          </a:blip>
          <a:srcRect l="9889" t="15190" r="14161" b="8861"/>
          <a:stretch>
            <a:fillRect/>
          </a:stretch>
        </p:blipFill>
        <p:spPr bwMode="auto">
          <a:xfrm>
            <a:off x="8077200" y="0"/>
            <a:ext cx="1070113" cy="1070113"/>
          </a:xfrm>
          <a:prstGeom prst="rect">
            <a:avLst/>
          </a:prstGeom>
          <a:noFill/>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5.xml"/><Relationship Id="rId6" Type="http://schemas.openxmlformats.org/officeDocument/2006/relationships/image" Target="../media/image71.jpg"/><Relationship Id="rId5" Type="http://schemas.openxmlformats.org/officeDocument/2006/relationships/image" Target="../media/image70.jpeg"/><Relationship Id="rId4" Type="http://schemas.openxmlformats.org/officeDocument/2006/relationships/image" Target="../media/image6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77.wmf"/><Relationship Id="rId3" Type="http://schemas.openxmlformats.org/officeDocument/2006/relationships/slideLayout" Target="../slideLayouts/slideLayout5.xml"/><Relationship Id="rId7" Type="http://schemas.openxmlformats.org/officeDocument/2006/relationships/image" Target="../media/image74.wmf"/><Relationship Id="rId12" Type="http://schemas.openxmlformats.org/officeDocument/2006/relationships/oleObject" Target="../embeddings/oleObject13.bin"/><Relationship Id="rId2" Type="http://schemas.openxmlformats.org/officeDocument/2006/relationships/vmlDrawing" Target="../drawings/vmlDrawing4.vml"/><Relationship Id="rId1" Type="http://schemas.openxmlformats.org/officeDocument/2006/relationships/themeOverride" Target="../theme/themeOverride11.xml"/><Relationship Id="rId6" Type="http://schemas.openxmlformats.org/officeDocument/2006/relationships/oleObject" Target="../embeddings/oleObject10.bin"/><Relationship Id="rId11" Type="http://schemas.openxmlformats.org/officeDocument/2006/relationships/image" Target="../media/image76.wmf"/><Relationship Id="rId5" Type="http://schemas.openxmlformats.org/officeDocument/2006/relationships/image" Target="../media/image73.wmf"/><Relationship Id="rId15" Type="http://schemas.openxmlformats.org/officeDocument/2006/relationships/image" Target="../media/image78.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75.wmf"/><Relationship Id="rId14"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07.png"/><Relationship Id="rId2" Type="http://schemas.openxmlformats.org/officeDocument/2006/relationships/slideLayout" Target="../slideLayouts/slideLayout5.xml"/><Relationship Id="rId1" Type="http://schemas.openxmlformats.org/officeDocument/2006/relationships/themeOverride" Target="../theme/themeOverride1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9.xml"/><Relationship Id="rId7" Type="http://schemas.openxmlformats.org/officeDocument/2006/relationships/image" Target="../media/image80.w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16.bin"/><Relationship Id="rId5" Type="http://schemas.openxmlformats.org/officeDocument/2006/relationships/image" Target="../media/image79.wmf"/><Relationship Id="rId4" Type="http://schemas.openxmlformats.org/officeDocument/2006/relationships/oleObject" Target="../embeddings/oleObject15.bin"/><Relationship Id="rId9" Type="http://schemas.openxmlformats.org/officeDocument/2006/relationships/image" Target="../media/image81.wmf"/></Relationships>
</file>

<file path=ppt/slides/_rels/slide15.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notesSlide" Target="../notesSlides/notesSlide10.xml"/><Relationship Id="rId7" Type="http://schemas.openxmlformats.org/officeDocument/2006/relationships/oleObject" Target="../embeddings/oleObject19.bin"/><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82.wmf"/><Relationship Id="rId5" Type="http://schemas.openxmlformats.org/officeDocument/2006/relationships/oleObject" Target="../embeddings/oleObject18.bin"/><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87.png"/><Relationship Id="rId4" Type="http://schemas.openxmlformats.org/officeDocument/2006/relationships/image" Target="../media/image86.wmf"/></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6.emf"/><Relationship Id="rId4" Type="http://schemas.openxmlformats.org/officeDocument/2006/relationships/image" Target="../media/image95.emf"/></Relationships>
</file>

<file path=ppt/slides/_rels/slide2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3.png"/><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5" Type="http://schemas.openxmlformats.org/officeDocument/2006/relationships/image" Target="../media/image113.png"/><Relationship Id="rId4" Type="http://schemas.openxmlformats.org/officeDocument/2006/relationships/image" Target="../media/image1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jpeg"/><Relationship Id="rId2" Type="http://schemas.openxmlformats.org/officeDocument/2006/relationships/slideLayout" Target="../slideLayouts/slideLayout5.xml"/><Relationship Id="rId1" Type="http://schemas.openxmlformats.org/officeDocument/2006/relationships/themeOverride" Target="../theme/themeOverride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 Id="rId4" Type="http://schemas.openxmlformats.org/officeDocument/2006/relationships/image" Target="../media/image121.jpeg"/></Relationships>
</file>

<file path=ppt/slides/_rels/slide3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hemeOverride" Target="../theme/themeOverride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emf"/><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image" Target="../media/image131.png"/><Relationship Id="rId16" Type="http://schemas.openxmlformats.org/officeDocument/2006/relationships/image" Target="../media/image145.png"/><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18" Type="http://schemas.openxmlformats.org/officeDocument/2006/relationships/image" Target="../media/image23.jpeg"/><Relationship Id="rId26" Type="http://schemas.openxmlformats.org/officeDocument/2006/relationships/image" Target="../media/image31.jpeg"/><Relationship Id="rId39" Type="http://schemas.openxmlformats.org/officeDocument/2006/relationships/oleObject" Target="../embeddings/oleObject3.bin"/><Relationship Id="rId3" Type="http://schemas.openxmlformats.org/officeDocument/2006/relationships/slideLayout" Target="../slideLayouts/slideLayout5.xml"/><Relationship Id="rId21" Type="http://schemas.openxmlformats.org/officeDocument/2006/relationships/image" Target="../media/image26.jpeg"/><Relationship Id="rId34" Type="http://schemas.openxmlformats.org/officeDocument/2006/relationships/image" Target="../media/image39.jpeg"/><Relationship Id="rId7" Type="http://schemas.openxmlformats.org/officeDocument/2006/relationships/image" Target="../media/image12.jpeg"/><Relationship Id="rId12" Type="http://schemas.openxmlformats.org/officeDocument/2006/relationships/image" Target="../media/image17.jpeg"/><Relationship Id="rId17" Type="http://schemas.openxmlformats.org/officeDocument/2006/relationships/image" Target="../media/image22.jpeg"/><Relationship Id="rId25" Type="http://schemas.openxmlformats.org/officeDocument/2006/relationships/image" Target="../media/image30.jpeg"/><Relationship Id="rId33" Type="http://schemas.openxmlformats.org/officeDocument/2006/relationships/image" Target="../media/image38.jpeg"/><Relationship Id="rId38" Type="http://schemas.openxmlformats.org/officeDocument/2006/relationships/image" Target="../media/image8.wmf"/><Relationship Id="rId2" Type="http://schemas.openxmlformats.org/officeDocument/2006/relationships/vmlDrawing" Target="../drawings/vmlDrawing1.vml"/><Relationship Id="rId16" Type="http://schemas.openxmlformats.org/officeDocument/2006/relationships/image" Target="../media/image21.jpeg"/><Relationship Id="rId20" Type="http://schemas.openxmlformats.org/officeDocument/2006/relationships/image" Target="../media/image25.jpeg"/><Relationship Id="rId29" Type="http://schemas.openxmlformats.org/officeDocument/2006/relationships/image" Target="../media/image34.jpeg"/><Relationship Id="rId1" Type="http://schemas.openxmlformats.org/officeDocument/2006/relationships/themeOverride" Target="../theme/themeOverride4.xml"/><Relationship Id="rId6" Type="http://schemas.openxmlformats.org/officeDocument/2006/relationships/image" Target="../media/image11.jpeg"/><Relationship Id="rId11" Type="http://schemas.openxmlformats.org/officeDocument/2006/relationships/image" Target="../media/image16.jpeg"/><Relationship Id="rId24" Type="http://schemas.openxmlformats.org/officeDocument/2006/relationships/image" Target="../media/image29.jpeg"/><Relationship Id="rId32" Type="http://schemas.openxmlformats.org/officeDocument/2006/relationships/image" Target="../media/image37.jpeg"/><Relationship Id="rId37" Type="http://schemas.openxmlformats.org/officeDocument/2006/relationships/oleObject" Target="../embeddings/oleObject2.bin"/><Relationship Id="rId40" Type="http://schemas.openxmlformats.org/officeDocument/2006/relationships/image" Target="../media/image9.wmf"/><Relationship Id="rId5" Type="http://schemas.openxmlformats.org/officeDocument/2006/relationships/image" Target="../media/image10.jpeg"/><Relationship Id="rId15" Type="http://schemas.openxmlformats.org/officeDocument/2006/relationships/image" Target="../media/image20.jpeg"/><Relationship Id="rId23" Type="http://schemas.openxmlformats.org/officeDocument/2006/relationships/image" Target="../media/image28.jpeg"/><Relationship Id="rId28" Type="http://schemas.openxmlformats.org/officeDocument/2006/relationships/image" Target="../media/image33.jpeg"/><Relationship Id="rId36" Type="http://schemas.openxmlformats.org/officeDocument/2006/relationships/image" Target="../media/image7.wmf"/><Relationship Id="rId10" Type="http://schemas.openxmlformats.org/officeDocument/2006/relationships/image" Target="../media/image15.jpeg"/><Relationship Id="rId19" Type="http://schemas.openxmlformats.org/officeDocument/2006/relationships/image" Target="../media/image24.jpeg"/><Relationship Id="rId31" Type="http://schemas.openxmlformats.org/officeDocument/2006/relationships/image" Target="../media/image36.jpeg"/><Relationship Id="rId4" Type="http://schemas.openxmlformats.org/officeDocument/2006/relationships/notesSlide" Target="../notesSlides/notesSlide3.xml"/><Relationship Id="rId9" Type="http://schemas.openxmlformats.org/officeDocument/2006/relationships/image" Target="../media/image14.jpeg"/><Relationship Id="rId14" Type="http://schemas.openxmlformats.org/officeDocument/2006/relationships/image" Target="../media/image19.jpeg"/><Relationship Id="rId22" Type="http://schemas.openxmlformats.org/officeDocument/2006/relationships/image" Target="../media/image27.jpeg"/><Relationship Id="rId27" Type="http://schemas.openxmlformats.org/officeDocument/2006/relationships/image" Target="../media/image32.jpeg"/><Relationship Id="rId30" Type="http://schemas.openxmlformats.org/officeDocument/2006/relationships/image" Target="../media/image35.jpeg"/><Relationship Id="rId35"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3" Type="http://schemas.openxmlformats.org/officeDocument/2006/relationships/notesSlide" Target="../notesSlides/notesSlide4.xml"/><Relationship Id="rId7" Type="http://schemas.openxmlformats.org/officeDocument/2006/relationships/image" Target="../media/image33.jpeg"/><Relationship Id="rId12" Type="http://schemas.openxmlformats.org/officeDocument/2006/relationships/image" Target="../media/image38.jpeg"/><Relationship Id="rId2" Type="http://schemas.openxmlformats.org/officeDocument/2006/relationships/slideLayout" Target="../slideLayouts/slideLayout5.xml"/><Relationship Id="rId16" Type="http://schemas.openxmlformats.org/officeDocument/2006/relationships/image" Target="../media/image42.png"/><Relationship Id="rId1" Type="http://schemas.openxmlformats.org/officeDocument/2006/relationships/themeOverride" Target="../theme/themeOverride5.xml"/><Relationship Id="rId6" Type="http://schemas.openxmlformats.org/officeDocument/2006/relationships/image" Target="../media/image31.jpeg"/><Relationship Id="rId11" Type="http://schemas.openxmlformats.org/officeDocument/2006/relationships/image" Target="../media/image37.jpeg"/><Relationship Id="rId5" Type="http://schemas.openxmlformats.org/officeDocument/2006/relationships/image" Target="../media/image30.jpeg"/><Relationship Id="rId15" Type="http://schemas.openxmlformats.org/officeDocument/2006/relationships/image" Target="../media/image41.png"/><Relationship Id="rId10" Type="http://schemas.openxmlformats.org/officeDocument/2006/relationships/image" Target="../media/image36.jpeg"/><Relationship Id="rId4" Type="http://schemas.openxmlformats.org/officeDocument/2006/relationships/image" Target="../media/image32.jpeg"/><Relationship Id="rId9" Type="http://schemas.openxmlformats.org/officeDocument/2006/relationships/image" Target="../media/image35.jpe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31.jpeg"/><Relationship Id="rId26" Type="http://schemas.openxmlformats.org/officeDocument/2006/relationships/image" Target="../media/image20.jpeg"/><Relationship Id="rId39" Type="http://schemas.openxmlformats.org/officeDocument/2006/relationships/image" Target="../media/image14.jpeg"/><Relationship Id="rId3" Type="http://schemas.openxmlformats.org/officeDocument/2006/relationships/slideLayout" Target="../slideLayouts/slideLayout5.xml"/><Relationship Id="rId21" Type="http://schemas.openxmlformats.org/officeDocument/2006/relationships/image" Target="../media/image34.jpeg"/><Relationship Id="rId34" Type="http://schemas.openxmlformats.org/officeDocument/2006/relationships/image" Target="../media/image28.jpeg"/><Relationship Id="rId42" Type="http://schemas.openxmlformats.org/officeDocument/2006/relationships/image" Target="../media/image17.jpeg"/><Relationship Id="rId47" Type="http://schemas.openxmlformats.org/officeDocument/2006/relationships/image" Target="../media/image52.jpeg"/><Relationship Id="rId50" Type="http://schemas.openxmlformats.org/officeDocument/2006/relationships/image" Target="../media/image55.jpeg"/><Relationship Id="rId7" Type="http://schemas.openxmlformats.org/officeDocument/2006/relationships/image" Target="../media/image29.jpeg"/><Relationship Id="rId12" Type="http://schemas.openxmlformats.org/officeDocument/2006/relationships/image" Target="../media/image44.wmf"/><Relationship Id="rId17" Type="http://schemas.openxmlformats.org/officeDocument/2006/relationships/image" Target="../media/image30.jpeg"/><Relationship Id="rId25" Type="http://schemas.openxmlformats.org/officeDocument/2006/relationships/image" Target="../media/image38.jpeg"/><Relationship Id="rId33" Type="http://schemas.openxmlformats.org/officeDocument/2006/relationships/image" Target="../media/image27.jpeg"/><Relationship Id="rId38" Type="http://schemas.openxmlformats.org/officeDocument/2006/relationships/image" Target="../media/image13.jpeg"/><Relationship Id="rId46" Type="http://schemas.openxmlformats.org/officeDocument/2006/relationships/image" Target="../media/image51.jpeg"/><Relationship Id="rId2" Type="http://schemas.openxmlformats.org/officeDocument/2006/relationships/vmlDrawing" Target="../drawings/vmlDrawing2.vml"/><Relationship Id="rId16" Type="http://schemas.openxmlformats.org/officeDocument/2006/relationships/image" Target="../media/image46.wmf"/><Relationship Id="rId20" Type="http://schemas.openxmlformats.org/officeDocument/2006/relationships/image" Target="../media/image33.jpeg"/><Relationship Id="rId29" Type="http://schemas.openxmlformats.org/officeDocument/2006/relationships/image" Target="../media/image23.jpeg"/><Relationship Id="rId41" Type="http://schemas.openxmlformats.org/officeDocument/2006/relationships/image" Target="../media/image16.jpeg"/><Relationship Id="rId1" Type="http://schemas.openxmlformats.org/officeDocument/2006/relationships/themeOverride" Target="../theme/themeOverride6.xml"/><Relationship Id="rId6" Type="http://schemas.openxmlformats.org/officeDocument/2006/relationships/image" Target="../media/image19.jpeg"/><Relationship Id="rId11" Type="http://schemas.openxmlformats.org/officeDocument/2006/relationships/oleObject" Target="../embeddings/oleObject5.bin"/><Relationship Id="rId24" Type="http://schemas.openxmlformats.org/officeDocument/2006/relationships/image" Target="../media/image37.jpeg"/><Relationship Id="rId32" Type="http://schemas.openxmlformats.org/officeDocument/2006/relationships/image" Target="../media/image26.jpeg"/><Relationship Id="rId37" Type="http://schemas.openxmlformats.org/officeDocument/2006/relationships/image" Target="../media/image12.jpeg"/><Relationship Id="rId40" Type="http://schemas.openxmlformats.org/officeDocument/2006/relationships/image" Target="../media/image15.jpeg"/><Relationship Id="rId45" Type="http://schemas.openxmlformats.org/officeDocument/2006/relationships/image" Target="../media/image50.jpeg"/><Relationship Id="rId5" Type="http://schemas.openxmlformats.org/officeDocument/2006/relationships/image" Target="../media/image47.jpeg"/><Relationship Id="rId15" Type="http://schemas.openxmlformats.org/officeDocument/2006/relationships/oleObject" Target="../embeddings/oleObject7.bin"/><Relationship Id="rId23" Type="http://schemas.openxmlformats.org/officeDocument/2006/relationships/image" Target="../media/image36.jpeg"/><Relationship Id="rId28" Type="http://schemas.openxmlformats.org/officeDocument/2006/relationships/image" Target="../media/image22.jpeg"/><Relationship Id="rId36" Type="http://schemas.openxmlformats.org/officeDocument/2006/relationships/image" Target="../media/image11.jpeg"/><Relationship Id="rId49" Type="http://schemas.openxmlformats.org/officeDocument/2006/relationships/image" Target="../media/image54.jpeg"/><Relationship Id="rId10" Type="http://schemas.openxmlformats.org/officeDocument/2006/relationships/image" Target="../media/image43.wmf"/><Relationship Id="rId19" Type="http://schemas.openxmlformats.org/officeDocument/2006/relationships/image" Target="../media/image32.jpeg"/><Relationship Id="rId31" Type="http://schemas.openxmlformats.org/officeDocument/2006/relationships/image" Target="../media/image25.jpeg"/><Relationship Id="rId44" Type="http://schemas.openxmlformats.org/officeDocument/2006/relationships/image" Target="../media/image49.jpeg"/><Relationship Id="rId52" Type="http://schemas.openxmlformats.org/officeDocument/2006/relationships/image" Target="../media/image57.jpeg"/><Relationship Id="rId4" Type="http://schemas.openxmlformats.org/officeDocument/2006/relationships/notesSlide" Target="../notesSlides/notesSlide5.xml"/><Relationship Id="rId9" Type="http://schemas.openxmlformats.org/officeDocument/2006/relationships/oleObject" Target="../embeddings/oleObject4.bin"/><Relationship Id="rId14" Type="http://schemas.openxmlformats.org/officeDocument/2006/relationships/image" Target="../media/image45.wmf"/><Relationship Id="rId22" Type="http://schemas.openxmlformats.org/officeDocument/2006/relationships/image" Target="../media/image35.jpeg"/><Relationship Id="rId27" Type="http://schemas.openxmlformats.org/officeDocument/2006/relationships/image" Target="../media/image21.jpeg"/><Relationship Id="rId30" Type="http://schemas.openxmlformats.org/officeDocument/2006/relationships/image" Target="../media/image24.jpeg"/><Relationship Id="rId35" Type="http://schemas.openxmlformats.org/officeDocument/2006/relationships/image" Target="../media/image10.jpeg"/><Relationship Id="rId43" Type="http://schemas.openxmlformats.org/officeDocument/2006/relationships/image" Target="../media/image18.jpeg"/><Relationship Id="rId48" Type="http://schemas.openxmlformats.org/officeDocument/2006/relationships/image" Target="../media/image53.jpeg"/><Relationship Id="rId8" Type="http://schemas.openxmlformats.org/officeDocument/2006/relationships/image" Target="../media/image48.jpeg"/><Relationship Id="rId51" Type="http://schemas.openxmlformats.org/officeDocument/2006/relationships/image" Target="../media/image5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9.png"/><Relationship Id="rId2" Type="http://schemas.openxmlformats.org/officeDocument/2006/relationships/vmlDrawing" Target="../drawings/vmlDrawing3.vml"/><Relationship Id="rId1" Type="http://schemas.openxmlformats.org/officeDocument/2006/relationships/themeOverride" Target="../theme/themeOverride7.xml"/><Relationship Id="rId6" Type="http://schemas.openxmlformats.org/officeDocument/2006/relationships/image" Target="../media/image58.wmf"/><Relationship Id="rId5" Type="http://schemas.openxmlformats.org/officeDocument/2006/relationships/oleObject" Target="../embeddings/oleObject8.bin"/><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slideLayout" Target="../slideLayouts/slideLayout6.xml"/><Relationship Id="rId1" Type="http://schemas.openxmlformats.org/officeDocument/2006/relationships/themeOverride" Target="../theme/themeOverride8.xml"/><Relationship Id="rId6" Type="http://schemas.openxmlformats.org/officeDocument/2006/relationships/image" Target="../media/image63.emf"/><Relationship Id="rId5" Type="http://schemas.openxmlformats.org/officeDocument/2006/relationships/image" Target="../media/image62.pn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hemeOverride" Target="../theme/themeOverride9.xml"/><Relationship Id="rId4" Type="http://schemas.openxmlformats.org/officeDocument/2006/relationships/image" Target="../media/image6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0"/>
            <a:ext cx="8229600" cy="1143000"/>
          </a:xfrm>
        </p:spPr>
        <p:txBody>
          <a:bodyPr>
            <a:normAutofit fontScale="90000"/>
          </a:bodyPr>
          <a:lstStyle/>
          <a:p>
            <a:r>
              <a:rPr lang="en-US" b="1" dirty="0"/>
              <a:t>Clustering of Multiple Instance Data</a:t>
            </a:r>
            <a:br>
              <a:rPr lang="en-US" b="1" dirty="0"/>
            </a:br>
            <a:br>
              <a:rPr lang="en-US" b="1" dirty="0"/>
            </a:br>
            <a:r>
              <a:rPr lang="en-US" b="1" dirty="0"/>
              <a:t>Andrew </a:t>
            </a:r>
            <a:r>
              <a:rPr lang="en-US" b="1" dirty="0" err="1"/>
              <a:t>Karem</a:t>
            </a:r>
            <a:br>
              <a:rPr lang="en-US" b="1" dirty="0"/>
            </a:br>
            <a:r>
              <a:rPr lang="en-US" b="1" dirty="0"/>
              <a:t>Multimedia Research Lab</a:t>
            </a:r>
            <a:br>
              <a:rPr lang="en-US" b="1" dirty="0"/>
            </a:br>
            <a:br>
              <a:rPr lang="en-US" b="1" dirty="0"/>
            </a:br>
            <a:r>
              <a:rPr lang="en-US" b="1" dirty="0"/>
              <a:t>Advisor: Dr. </a:t>
            </a:r>
            <a:r>
              <a:rPr lang="en-US" b="1" dirty="0" err="1"/>
              <a:t>Hichem</a:t>
            </a:r>
            <a:r>
              <a:rPr lang="en-US" b="1" dirty="0"/>
              <a:t> Frigui</a:t>
            </a:r>
          </a:p>
        </p:txBody>
      </p:sp>
      <p:sp>
        <p:nvSpPr>
          <p:cNvPr id="3" name="Slide Number Placeholder 2"/>
          <p:cNvSpPr>
            <a:spLocks noGrp="1"/>
          </p:cNvSpPr>
          <p:nvPr>
            <p:ph type="sldNum" sz="quarter" idx="12"/>
          </p:nvPr>
        </p:nvSpPr>
        <p:spPr/>
        <p:txBody>
          <a:bodyPr/>
          <a:lstStyle/>
          <a:p>
            <a:fld id="{541668AA-79AC-4DC8-A911-BC1DB94E86F8}" type="slidenum">
              <a:rPr lang="en-US" smtClean="0"/>
              <a:pPr/>
              <a:t>1</a:t>
            </a:fld>
            <a:endParaRPr lang="en-US"/>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543800" cy="606425"/>
          </a:xfrm>
          <a:solidFill>
            <a:schemeClr val="bg1"/>
          </a:solidFill>
        </p:spPr>
        <p:txBody>
          <a:bodyPr/>
          <a:lstStyle/>
          <a:p>
            <a:r>
              <a:rPr lang="en-US" sz="3200" dirty="0"/>
              <a:t>Not all mushrooms are created equal.</a:t>
            </a:r>
          </a:p>
        </p:txBody>
      </p:sp>
      <p:pic>
        <p:nvPicPr>
          <p:cNvPr id="8" name="Picture 7">
            <a:extLst>
              <a:ext uri="{FF2B5EF4-FFF2-40B4-BE49-F238E27FC236}">
                <a16:creationId xmlns:a16="http://schemas.microsoft.com/office/drawing/2014/main" id="{8DDFFBB5-EA78-47B7-A22B-C8826BDE4699}"/>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20490" y="4876308"/>
            <a:ext cx="2432304" cy="1828800"/>
          </a:xfrm>
          <a:prstGeom prst="rect">
            <a:avLst/>
          </a:prstGeom>
        </p:spPr>
      </p:pic>
      <p:pic>
        <p:nvPicPr>
          <p:cNvPr id="9" name="Picture 8">
            <a:extLst>
              <a:ext uri="{FF2B5EF4-FFF2-40B4-BE49-F238E27FC236}">
                <a16:creationId xmlns:a16="http://schemas.microsoft.com/office/drawing/2014/main" id="{12A79C37-F353-4BEF-BEB2-E32ABDF1A5BD}"/>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4566" y="790649"/>
            <a:ext cx="2432304" cy="1828800"/>
          </a:xfrm>
          <a:prstGeom prst="rect">
            <a:avLst/>
          </a:prstGeom>
        </p:spPr>
      </p:pic>
      <p:pic>
        <p:nvPicPr>
          <p:cNvPr id="10" name="Picture 9">
            <a:extLst>
              <a:ext uri="{FF2B5EF4-FFF2-40B4-BE49-F238E27FC236}">
                <a16:creationId xmlns:a16="http://schemas.microsoft.com/office/drawing/2014/main" id="{03AA0A44-E6BE-4660-A44B-5075D520927B}"/>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24566" y="2817571"/>
            <a:ext cx="2432304" cy="1828800"/>
          </a:xfrm>
          <a:prstGeom prst="rect">
            <a:avLst/>
          </a:prstGeom>
        </p:spPr>
      </p:pic>
      <p:cxnSp>
        <p:nvCxnSpPr>
          <p:cNvPr id="12" name="Straight Arrow Connector 11">
            <a:extLst>
              <a:ext uri="{FF2B5EF4-FFF2-40B4-BE49-F238E27FC236}">
                <a16:creationId xmlns:a16="http://schemas.microsoft.com/office/drawing/2014/main" id="{3FF68A62-DD4B-4539-8D94-A878B184E7AA}"/>
              </a:ext>
            </a:extLst>
          </p:cNvPr>
          <p:cNvCxnSpPr>
            <a:cxnSpLocks/>
            <a:stCxn id="9" idx="3"/>
          </p:cNvCxnSpPr>
          <p:nvPr/>
        </p:nvCxnSpPr>
        <p:spPr>
          <a:xfrm>
            <a:off x="3056870" y="1705049"/>
            <a:ext cx="199339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1DF95B3-B4D3-4D5E-B4AB-2B88D90DDF51}"/>
              </a:ext>
            </a:extLst>
          </p:cNvPr>
          <p:cNvCxnSpPr>
            <a:cxnSpLocks/>
            <a:stCxn id="10" idx="3"/>
          </p:cNvCxnSpPr>
          <p:nvPr/>
        </p:nvCxnSpPr>
        <p:spPr>
          <a:xfrm>
            <a:off x="3056869" y="3731971"/>
            <a:ext cx="199339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F01BEDA-E871-4300-A6AA-B987A7864942}"/>
              </a:ext>
            </a:extLst>
          </p:cNvPr>
          <p:cNvCxnSpPr>
            <a:cxnSpLocks/>
            <a:stCxn id="8" idx="3"/>
          </p:cNvCxnSpPr>
          <p:nvPr/>
        </p:nvCxnSpPr>
        <p:spPr>
          <a:xfrm>
            <a:off x="3052794" y="5790708"/>
            <a:ext cx="1989469"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C595ACAA-6B45-455C-9D1F-7F1E30D426D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5093807" y="790649"/>
            <a:ext cx="2432304" cy="1828800"/>
          </a:xfrm>
          <a:prstGeom prst="rect">
            <a:avLst/>
          </a:prstGeom>
        </p:spPr>
      </p:pic>
      <p:pic>
        <p:nvPicPr>
          <p:cNvPr id="27" name="Picture 26">
            <a:extLst>
              <a:ext uri="{FF2B5EF4-FFF2-40B4-BE49-F238E27FC236}">
                <a16:creationId xmlns:a16="http://schemas.microsoft.com/office/drawing/2014/main" id="{F0123EDC-2FBA-4F6C-A132-C5CA69587D9C}"/>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51007" y="2890750"/>
            <a:ext cx="1371600" cy="1828800"/>
          </a:xfrm>
          <a:prstGeom prst="rect">
            <a:avLst/>
          </a:prstGeom>
        </p:spPr>
      </p:pic>
      <p:pic>
        <p:nvPicPr>
          <p:cNvPr id="29" name="Picture 28">
            <a:extLst>
              <a:ext uri="{FF2B5EF4-FFF2-40B4-BE49-F238E27FC236}">
                <a16:creationId xmlns:a16="http://schemas.microsoft.com/office/drawing/2014/main" id="{3AA4F38A-36E2-4CE5-8C02-0AA1EBE53F11}"/>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713741" y="4902435"/>
            <a:ext cx="1097280" cy="1828800"/>
          </a:xfrm>
          <a:prstGeom prst="rect">
            <a:avLst/>
          </a:prstGeom>
        </p:spPr>
      </p:pic>
      <p:sp>
        <p:nvSpPr>
          <p:cNvPr id="3" name="Slide Number Placeholder 2"/>
          <p:cNvSpPr>
            <a:spLocks noGrp="1"/>
          </p:cNvSpPr>
          <p:nvPr>
            <p:ph type="sldNum" sz="quarter" idx="12"/>
          </p:nvPr>
        </p:nvSpPr>
        <p:spPr/>
        <p:txBody>
          <a:bodyPr/>
          <a:lstStyle/>
          <a:p>
            <a:fld id="{541668AA-79AC-4DC8-A911-BC1DB94E86F8}" type="slidenum">
              <a:rPr lang="en-US" smtClean="0"/>
              <a:pPr/>
              <a:t>10</a:t>
            </a:fld>
            <a:endParaRPr lang="en-US"/>
          </a:p>
        </p:txBody>
      </p:sp>
    </p:spTree>
    <p:extLst>
      <p:ext uri="{BB962C8B-B14F-4D97-AF65-F5344CB8AC3E}">
        <p14:creationId xmlns:p14="http://schemas.microsoft.com/office/powerpoint/2010/main" val="336447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543800" cy="606425"/>
          </a:xfrm>
          <a:solidFill>
            <a:schemeClr val="bg1"/>
          </a:solidFill>
        </p:spPr>
        <p:txBody>
          <a:bodyPr/>
          <a:lstStyle/>
          <a:p>
            <a:r>
              <a:rPr lang="en-US" sz="3200" dirty="0"/>
              <a:t>Limitation of DD</a:t>
            </a:r>
          </a:p>
        </p:txBody>
      </p:sp>
      <p:sp>
        <p:nvSpPr>
          <p:cNvPr id="3" name="Content Placeholder 2"/>
          <p:cNvSpPr>
            <a:spLocks noGrp="1"/>
          </p:cNvSpPr>
          <p:nvPr>
            <p:ph idx="1"/>
          </p:nvPr>
        </p:nvSpPr>
        <p:spPr>
          <a:xfrm>
            <a:off x="228600" y="1600200"/>
            <a:ext cx="8915400" cy="2686050"/>
          </a:xfrm>
        </p:spPr>
        <p:txBody>
          <a:bodyPr/>
          <a:lstStyle/>
          <a:p>
            <a:r>
              <a:rPr lang="en-US" dirty="0"/>
              <a:t>For classes with high intra-class variation, one target concept is not sufficient.</a:t>
            </a:r>
          </a:p>
          <a:p>
            <a:endParaRPr lang="en-US" dirty="0"/>
          </a:p>
          <a:p>
            <a:r>
              <a:rPr lang="en-US" dirty="0"/>
              <a:t>In this case, we require multiple target concepts to correctly model the data.</a:t>
            </a:r>
          </a:p>
          <a:p>
            <a:endParaRPr lang="en-US" dirty="0"/>
          </a:p>
          <a:p>
            <a:r>
              <a:rPr lang="en-US" dirty="0"/>
              <a:t>Author of DD recommends running algorithm with multiple initializations.</a:t>
            </a:r>
          </a:p>
          <a:p>
            <a:endParaRPr lang="en-US" dirty="0"/>
          </a:p>
          <a:p>
            <a:r>
              <a:rPr lang="en-US" dirty="0"/>
              <a:t>In our experiments this doesn’t work.</a:t>
            </a:r>
          </a:p>
          <a:p>
            <a:pPr marL="0" indent="0">
              <a:buNone/>
            </a:pPr>
            <a:endParaRPr lang="en-US" dirty="0"/>
          </a:p>
          <a:p>
            <a:pPr marL="0" indent="0">
              <a:buNone/>
            </a:pPr>
            <a:endParaRPr lang="en-US" dirty="0"/>
          </a:p>
          <a:p>
            <a:pPr>
              <a:buNone/>
            </a:pPr>
            <a:endParaRPr lang="en-US" dirty="0"/>
          </a:p>
        </p:txBody>
      </p:sp>
      <p:sp>
        <p:nvSpPr>
          <p:cNvPr id="4" name="Slide Number Placeholder 3"/>
          <p:cNvSpPr>
            <a:spLocks noGrp="1"/>
          </p:cNvSpPr>
          <p:nvPr>
            <p:ph type="sldNum" sz="quarter" idx="12"/>
          </p:nvPr>
        </p:nvSpPr>
        <p:spPr/>
        <p:txBody>
          <a:bodyPr/>
          <a:lstStyle/>
          <a:p>
            <a:fld id="{541668AA-79AC-4DC8-A911-BC1DB94E86F8}" type="slidenum">
              <a:rPr lang="en-US" smtClean="0"/>
              <a:pPr/>
              <a:t>11</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92348" y="0"/>
            <a:ext cx="7500670" cy="914400"/>
          </a:xfrm>
          <a:solidFill>
            <a:schemeClr val="bg1"/>
          </a:solidFill>
        </p:spPr>
        <p:txBody>
          <a:bodyPr>
            <a:noAutofit/>
          </a:bodyPr>
          <a:lstStyle/>
          <a:p>
            <a:r>
              <a:rPr lang="en-US" sz="2900" b="1" dirty="0"/>
              <a:t>Proposed Work: </a:t>
            </a:r>
            <a:br>
              <a:rPr lang="en-US" sz="2900" b="1" dirty="0"/>
            </a:br>
            <a:r>
              <a:rPr lang="en-US" sz="2900" b="1" dirty="0"/>
              <a:t>Fuzzy Multiple Concept Diverse Density (FMDD)</a:t>
            </a:r>
          </a:p>
        </p:txBody>
      </p:sp>
      <p:graphicFrame>
        <p:nvGraphicFramePr>
          <p:cNvPr id="1033" name="Object 9"/>
          <p:cNvGraphicFramePr>
            <a:graphicFrameLocks noChangeAspect="1"/>
          </p:cNvGraphicFramePr>
          <p:nvPr/>
        </p:nvGraphicFramePr>
        <p:xfrm>
          <a:off x="1981200" y="5429250"/>
          <a:ext cx="1668463" cy="1181100"/>
        </p:xfrm>
        <a:graphic>
          <a:graphicData uri="http://schemas.openxmlformats.org/presentationml/2006/ole">
            <mc:AlternateContent xmlns:mc="http://schemas.openxmlformats.org/markup-compatibility/2006">
              <mc:Choice xmlns:v="urn:schemas-microsoft-com:vml" Requires="v">
                <p:oleObj spid="_x0000_s149246" name="Vergelijking" r:id="rId4" imgW="609480" imgH="431640" progId="Equation.3">
                  <p:embed/>
                </p:oleObj>
              </mc:Choice>
              <mc:Fallback>
                <p:oleObj name="Vergelijking" r:id="rId4" imgW="609480" imgH="431640" progId="Equation.3">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5429250"/>
                        <a:ext cx="1668463"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 name="Object 10"/>
          <p:cNvGraphicFramePr>
            <a:graphicFrameLocks noChangeAspect="1"/>
          </p:cNvGraphicFramePr>
          <p:nvPr/>
        </p:nvGraphicFramePr>
        <p:xfrm>
          <a:off x="4724400" y="5636103"/>
          <a:ext cx="1998662" cy="733425"/>
        </p:xfrm>
        <a:graphic>
          <a:graphicData uri="http://schemas.openxmlformats.org/presentationml/2006/ole">
            <mc:AlternateContent xmlns:mc="http://schemas.openxmlformats.org/markup-compatibility/2006">
              <mc:Choice xmlns:v="urn:schemas-microsoft-com:vml" Requires="v">
                <p:oleObj spid="_x0000_s149247" name="Vergelijking" r:id="rId6" imgW="622080" imgH="228600" progId="Equation.3">
                  <p:embed/>
                </p:oleObj>
              </mc:Choice>
              <mc:Fallback>
                <p:oleObj name="Vergelijking" r:id="rId6" imgW="622080" imgH="228600" progId="Equation.3">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5636103"/>
                        <a:ext cx="1998662"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6" name="Object 12"/>
          <p:cNvGraphicFramePr>
            <a:graphicFrameLocks noChangeAspect="1"/>
          </p:cNvGraphicFramePr>
          <p:nvPr/>
        </p:nvGraphicFramePr>
        <p:xfrm>
          <a:off x="392113" y="4457700"/>
          <a:ext cx="7954962" cy="1008063"/>
        </p:xfrm>
        <a:graphic>
          <a:graphicData uri="http://schemas.openxmlformats.org/presentationml/2006/ole">
            <mc:AlternateContent xmlns:mc="http://schemas.openxmlformats.org/markup-compatibility/2006">
              <mc:Choice xmlns:v="urn:schemas-microsoft-com:vml" Requires="v">
                <p:oleObj spid="_x0000_s149248" name="Vergelijking" r:id="rId8" imgW="4000320" imgH="507960" progId="Equation.3">
                  <p:embed/>
                </p:oleObj>
              </mc:Choice>
              <mc:Fallback>
                <p:oleObj name="Vergelijking" r:id="rId8" imgW="4000320" imgH="507960" progId="Equation.3">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113" y="4457700"/>
                        <a:ext cx="7954962"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2"/>
          <p:cNvSpPr txBox="1">
            <a:spLocks/>
          </p:cNvSpPr>
          <p:nvPr/>
        </p:nvSpPr>
        <p:spPr>
          <a:xfrm>
            <a:off x="0" y="5734050"/>
            <a:ext cx="9144000" cy="838200"/>
          </a:xfrm>
          <a:prstGeom prst="rect">
            <a:avLst/>
          </a:prstGeom>
        </p:spPr>
        <p:txBody>
          <a:bodyPr vert="horz" lIns="91440" tIns="45720" rIns="91440" bIns="45720" rtlCol="0">
            <a:noAutofit/>
          </a:bodyPr>
          <a:lstStyle/>
          <a:p>
            <a:r>
              <a:rPr lang="en-US" sz="2800" b="1" dirty="0"/>
              <a:t> constraints                        and</a:t>
            </a:r>
          </a:p>
          <a:p>
            <a:pPr>
              <a:buFont typeface="Wingdings" pitchFamily="2" charset="2"/>
              <a:buChar char="§"/>
            </a:pPr>
            <a:endParaRPr lang="en-US" sz="2800" b="1" dirty="0"/>
          </a:p>
        </p:txBody>
      </p:sp>
      <p:sp>
        <p:nvSpPr>
          <p:cNvPr id="12" name="Content Placeholder 2"/>
          <p:cNvSpPr>
            <a:spLocks noGrp="1"/>
          </p:cNvSpPr>
          <p:nvPr>
            <p:ph idx="1"/>
          </p:nvPr>
        </p:nvSpPr>
        <p:spPr>
          <a:xfrm>
            <a:off x="152400" y="1066800"/>
            <a:ext cx="8915400" cy="914400"/>
          </a:xfrm>
        </p:spPr>
        <p:txBody>
          <a:bodyPr/>
          <a:lstStyle/>
          <a:p>
            <a:r>
              <a:rPr lang="en-US" b="1" dirty="0"/>
              <a:t>Assume we have K target concepts t</a:t>
            </a:r>
            <a:r>
              <a:rPr lang="en-US" b="1" baseline="-25000" dirty="0"/>
              <a:t>1</a:t>
            </a:r>
            <a:r>
              <a:rPr lang="en-US" b="1" dirty="0"/>
              <a:t>, t</a:t>
            </a:r>
            <a:r>
              <a:rPr lang="en-US" b="1" baseline="-25000" dirty="0"/>
              <a:t>2</a:t>
            </a:r>
            <a:r>
              <a:rPr lang="en-US" b="1" dirty="0"/>
              <a:t>,…, </a:t>
            </a:r>
            <a:r>
              <a:rPr lang="en-US" b="1" dirty="0" err="1"/>
              <a:t>t</a:t>
            </a:r>
            <a:r>
              <a:rPr lang="en-US" b="1" baseline="-25000" dirty="0" err="1"/>
              <a:t>K</a:t>
            </a:r>
            <a:r>
              <a:rPr lang="en-US" b="1" dirty="0" err="1"/>
              <a:t>.</a:t>
            </a:r>
            <a:endParaRPr lang="en-US" b="1" dirty="0"/>
          </a:p>
          <a:p>
            <a:r>
              <a:rPr lang="en-US" b="1" dirty="0"/>
              <a:t>Any bag B</a:t>
            </a:r>
            <a:r>
              <a:rPr lang="en-US" b="1" baseline="-25000" dirty="0"/>
              <a:t>n</a:t>
            </a:r>
            <a:r>
              <a:rPr lang="en-US" b="1" dirty="0"/>
              <a:t> can belong to any concept t</a:t>
            </a:r>
            <a:r>
              <a:rPr lang="en-US" b="1" baseline="-25000" dirty="0"/>
              <a:t>k</a:t>
            </a:r>
            <a:r>
              <a:rPr lang="en-US" b="1" dirty="0"/>
              <a:t> with membership </a:t>
            </a:r>
            <a:r>
              <a:rPr lang="en-US" b="1" dirty="0" err="1"/>
              <a:t>u</a:t>
            </a:r>
            <a:r>
              <a:rPr lang="en-US" b="1" baseline="-25000" dirty="0" err="1"/>
              <a:t>kn</a:t>
            </a:r>
            <a:endParaRPr lang="en-US" b="1" dirty="0"/>
          </a:p>
          <a:p>
            <a:pPr>
              <a:buNone/>
            </a:pPr>
            <a:endParaRPr lang="en-US" dirty="0"/>
          </a:p>
        </p:txBody>
      </p:sp>
      <p:graphicFrame>
        <p:nvGraphicFramePr>
          <p:cNvPr id="16" name="Object 15"/>
          <p:cNvGraphicFramePr>
            <a:graphicFrameLocks noChangeAspect="1"/>
          </p:cNvGraphicFramePr>
          <p:nvPr/>
        </p:nvGraphicFramePr>
        <p:xfrm>
          <a:off x="5308600" y="1997075"/>
          <a:ext cx="3473450" cy="2008765"/>
        </p:xfrm>
        <a:graphic>
          <a:graphicData uri="http://schemas.openxmlformats.org/presentationml/2006/ole">
            <mc:AlternateContent xmlns:mc="http://schemas.openxmlformats.org/markup-compatibility/2006">
              <mc:Choice xmlns:v="urn:schemas-microsoft-com:vml" Requires="v">
                <p:oleObj spid="_x0000_s149249" name="Equation" r:id="rId10" imgW="1625400" imgH="939600" progId="Equation.3">
                  <p:embed/>
                </p:oleObj>
              </mc:Choice>
              <mc:Fallback>
                <p:oleObj name="Equation" r:id="rId10" imgW="1625400" imgH="939600" progId="Equation.3">
                  <p:embed/>
                  <p:pic>
                    <p:nvPicPr>
                      <p:cNvPr id="0"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8600" y="1997075"/>
                        <a:ext cx="3473450" cy="2008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8" name="Object 14"/>
          <p:cNvGraphicFramePr>
            <a:graphicFrameLocks noChangeAspect="1"/>
          </p:cNvGraphicFramePr>
          <p:nvPr/>
        </p:nvGraphicFramePr>
        <p:xfrm>
          <a:off x="1049338" y="2217738"/>
          <a:ext cx="2143125" cy="461962"/>
        </p:xfrm>
        <a:graphic>
          <a:graphicData uri="http://schemas.openxmlformats.org/presentationml/2006/ole">
            <mc:AlternateContent xmlns:mc="http://schemas.openxmlformats.org/markup-compatibility/2006">
              <mc:Choice xmlns:v="urn:schemas-microsoft-com:vml" Requires="v">
                <p:oleObj spid="_x0000_s149250" name="Equation" r:id="rId12" imgW="1002960" imgH="215640" progId="Equation.3">
                  <p:embed/>
                </p:oleObj>
              </mc:Choice>
              <mc:Fallback>
                <p:oleObj name="Equation" r:id="rId12" imgW="1002960" imgH="215640" progId="Equation.3">
                  <p:embed/>
                  <p:pic>
                    <p:nvPicPr>
                      <p:cNvPr id="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9338" y="2217738"/>
                        <a:ext cx="21431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9" name="Object 15"/>
          <p:cNvGraphicFramePr>
            <a:graphicFrameLocks noChangeAspect="1"/>
          </p:cNvGraphicFramePr>
          <p:nvPr/>
        </p:nvGraphicFramePr>
        <p:xfrm>
          <a:off x="996950" y="2814638"/>
          <a:ext cx="2495550" cy="488950"/>
        </p:xfrm>
        <a:graphic>
          <a:graphicData uri="http://schemas.openxmlformats.org/presentationml/2006/ole">
            <mc:AlternateContent xmlns:mc="http://schemas.openxmlformats.org/markup-compatibility/2006">
              <mc:Choice xmlns:v="urn:schemas-microsoft-com:vml" Requires="v">
                <p:oleObj spid="_x0000_s149251" name="Equation" r:id="rId14" imgW="1168200" imgH="228600" progId="Equation.3">
                  <p:embed/>
                </p:oleObj>
              </mc:Choice>
              <mc:Fallback>
                <p:oleObj name="Equation" r:id="rId14" imgW="1168200" imgH="228600" progId="Equation.3">
                  <p:embed/>
                  <p:pic>
                    <p:nvPicPr>
                      <p:cNvPr id="0"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6950" y="2814638"/>
                        <a:ext cx="24955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541668AA-79AC-4DC8-A911-BC1DB94E86F8}" type="slidenum">
              <a:rPr lang="en-US" smtClean="0"/>
              <a:pPr/>
              <a:t>12</a:t>
            </a:fld>
            <a:endParaRPr lang="en-US"/>
          </a:p>
        </p:txBody>
      </p:sp>
      <p:sp>
        <p:nvSpPr>
          <p:cNvPr id="3" name="Oval 2">
            <a:extLst>
              <a:ext uri="{FF2B5EF4-FFF2-40B4-BE49-F238E27FC236}">
                <a16:creationId xmlns:a16="http://schemas.microsoft.com/office/drawing/2014/main" id="{2DC5F62A-0F7E-4EC7-9B60-F2F919DC5760}"/>
              </a:ext>
            </a:extLst>
          </p:cNvPr>
          <p:cNvSpPr/>
          <p:nvPr/>
        </p:nvSpPr>
        <p:spPr>
          <a:xfrm>
            <a:off x="3175045" y="4537461"/>
            <a:ext cx="457200" cy="900498"/>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F257DB4-FD65-49AB-B147-0C5C896F9C3E}"/>
              </a:ext>
            </a:extLst>
          </p:cNvPr>
          <p:cNvSpPr/>
          <p:nvPr/>
        </p:nvSpPr>
        <p:spPr>
          <a:xfrm>
            <a:off x="5983567" y="4533104"/>
            <a:ext cx="457200" cy="900498"/>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D3F49BF-AB42-4E91-BA1C-BBE526DF7225}"/>
              </a:ext>
            </a:extLst>
          </p:cNvPr>
          <p:cNvSpPr/>
          <p:nvPr/>
        </p:nvSpPr>
        <p:spPr>
          <a:xfrm>
            <a:off x="5016914" y="4672445"/>
            <a:ext cx="300395" cy="334986"/>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7826F05-3ED3-49E7-B0EC-A4C460049251}"/>
              </a:ext>
            </a:extLst>
          </p:cNvPr>
          <p:cNvSpPr/>
          <p:nvPr/>
        </p:nvSpPr>
        <p:spPr>
          <a:xfrm>
            <a:off x="7825438" y="4676796"/>
            <a:ext cx="300395" cy="334986"/>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2000"/>
                                        <p:tgtEl>
                                          <p:spTgt spid="10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2000"/>
                                        <p:tgtEl>
                                          <p:spTgt spid="10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fade">
                                      <p:cBhvr>
                                        <p:cTn id="16" dur="500"/>
                                        <p:tgtEl>
                                          <p:spTgt spid="1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36"/>
                                        </p:tgtEl>
                                        <p:attrNameLst>
                                          <p:attrName>style.visibility</p:attrName>
                                        </p:attrNameLst>
                                      </p:cBhvr>
                                      <p:to>
                                        <p:strVal val="visible"/>
                                      </p:to>
                                    </p:set>
                                    <p:animEffect transition="in" filter="fade">
                                      <p:cBhvr>
                                        <p:cTn id="21" dur="2000"/>
                                        <p:tgtEl>
                                          <p:spTgt spid="10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033"/>
                                        </p:tgtEl>
                                        <p:attrNameLst>
                                          <p:attrName>style.visibility</p:attrName>
                                        </p:attrNameLst>
                                      </p:cBhvr>
                                      <p:to>
                                        <p:strVal val="visible"/>
                                      </p:to>
                                    </p:set>
                                    <p:animEffect transition="in" filter="fade">
                                      <p:cBhvr>
                                        <p:cTn id="27" dur="2000"/>
                                        <p:tgtEl>
                                          <p:spTgt spid="1033"/>
                                        </p:tgtEl>
                                      </p:cBhvr>
                                    </p:animEffect>
                                  </p:childTnLst>
                                </p:cTn>
                              </p:par>
                              <p:par>
                                <p:cTn id="28" presetID="10" presetClass="entr" presetSubtype="0" fill="hold" nodeType="withEffect">
                                  <p:stCondLst>
                                    <p:cond delay="0"/>
                                  </p:stCondLst>
                                  <p:childTnLst>
                                    <p:set>
                                      <p:cBhvr>
                                        <p:cTn id="29" dur="1" fill="hold">
                                          <p:stCondLst>
                                            <p:cond delay="0"/>
                                          </p:stCondLst>
                                        </p:cTn>
                                        <p:tgtEl>
                                          <p:spTgt spid="1034"/>
                                        </p:tgtEl>
                                        <p:attrNameLst>
                                          <p:attrName>style.visibility</p:attrName>
                                        </p:attrNameLst>
                                      </p:cBhvr>
                                      <p:to>
                                        <p:strVal val="visible"/>
                                      </p:to>
                                    </p:set>
                                    <p:animEffect transition="in" filter="fade">
                                      <p:cBhvr>
                                        <p:cTn id="30" dur="2000"/>
                                        <p:tgtEl>
                                          <p:spTgt spid="10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uiExpand="1" build="p"/>
      <p:bldP spid="3" grpId="0" animBg="1"/>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83722" y="76200"/>
            <a:ext cx="7467600" cy="563562"/>
          </a:xfrm>
          <a:solidFill>
            <a:schemeClr val="bg1"/>
          </a:solidFill>
        </p:spPr>
        <p:txBody>
          <a:bodyPr>
            <a:noAutofit/>
          </a:bodyPr>
          <a:lstStyle/>
          <a:p>
            <a:r>
              <a:rPr lang="en-US" sz="3200" b="1" dirty="0"/>
              <a:t>Proposed Work: Optimizing the FMDD</a:t>
            </a:r>
          </a:p>
        </p:txBody>
      </p:sp>
      <p:sp>
        <p:nvSpPr>
          <p:cNvPr id="3" name="Content Placeholder 2"/>
          <p:cNvSpPr>
            <a:spLocks noGrp="1"/>
          </p:cNvSpPr>
          <p:nvPr>
            <p:ph idx="1"/>
          </p:nvPr>
        </p:nvSpPr>
        <p:spPr>
          <a:xfrm>
            <a:off x="0" y="2534720"/>
            <a:ext cx="9144000" cy="1066800"/>
          </a:xfrm>
        </p:spPr>
        <p:txBody>
          <a:bodyPr>
            <a:normAutofit/>
          </a:bodyPr>
          <a:lstStyle/>
          <a:p>
            <a:pPr>
              <a:buNone/>
            </a:pPr>
            <a:r>
              <a:rPr lang="en-US" sz="2800" dirty="0"/>
              <a:t>subject to                     and</a:t>
            </a:r>
          </a:p>
        </p:txBody>
      </p:sp>
      <mc:AlternateContent xmlns:mc="http://schemas.openxmlformats.org/markup-compatibility/2006" xmlns:a14="http://schemas.microsoft.com/office/drawing/2010/main">
        <mc:Choice Requires="a14">
          <p:sp>
            <p:nvSpPr>
              <p:cNvPr id="1030" name="Object 6"/>
              <p:cNvSpPr txBox="1"/>
              <p:nvPr/>
            </p:nvSpPr>
            <p:spPr bwMode="auto">
              <a:xfrm>
                <a:off x="1524000" y="2212975"/>
                <a:ext cx="1793966" cy="1181100"/>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nary>
                        <m:naryPr>
                          <m:chr m:val="∑"/>
                          <m:ctrlPr>
                            <a:rPr lang="en-US" sz="2400" b="1" i="1">
                              <a:solidFill>
                                <a:srgbClr val="000000"/>
                              </a:solidFill>
                              <a:latin typeface="Cambria Math" panose="02040503050406030204" pitchFamily="18" charset="0"/>
                            </a:rPr>
                          </m:ctrlPr>
                        </m:naryPr>
                        <m:sub>
                          <m:r>
                            <a:rPr lang="en-US" sz="2400" b="1" i="1">
                              <a:solidFill>
                                <a:srgbClr val="000000"/>
                              </a:solidFill>
                              <a:latin typeface="Cambria Math" panose="02040503050406030204" pitchFamily="18" charset="0"/>
                            </a:rPr>
                            <m:t>𝒌</m:t>
                          </m:r>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𝟏</m:t>
                          </m:r>
                        </m:sub>
                        <m:sup>
                          <m:r>
                            <a:rPr lang="en-US" sz="2400" b="1" i="1">
                              <a:solidFill>
                                <a:srgbClr val="000000"/>
                              </a:solidFill>
                              <a:latin typeface="Cambria Math" panose="02040503050406030204" pitchFamily="18" charset="0"/>
                            </a:rPr>
                            <m:t>𝑲</m:t>
                          </m:r>
                        </m:sup>
                        <m:e>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𝒖</m:t>
                              </m:r>
                            </m:e>
                            <m:sub>
                              <m:r>
                                <a:rPr lang="en-US" sz="2400" b="1" i="1">
                                  <a:solidFill>
                                    <a:srgbClr val="000000"/>
                                  </a:solidFill>
                                  <a:latin typeface="Cambria Math" panose="02040503050406030204" pitchFamily="18" charset="0"/>
                                </a:rPr>
                                <m:t>𝒌𝒏</m:t>
                              </m:r>
                            </m:sub>
                          </m:sSub>
                        </m:e>
                      </m:nary>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𝟏</m:t>
                      </m:r>
                    </m:oMath>
                  </m:oMathPara>
                </a14:m>
                <a:endParaRPr lang="en-US" sz="2400" b="1" dirty="0"/>
              </a:p>
            </p:txBody>
          </p:sp>
        </mc:Choice>
        <mc:Fallback xmlns="">
          <p:sp>
            <p:nvSpPr>
              <p:cNvPr id="1030" name="Object 6"/>
              <p:cNvSpPr txBox="1">
                <a:spLocks noRot="1" noChangeAspect="1" noMove="1" noResize="1" noEditPoints="1" noAdjustHandles="1" noChangeArrowheads="1" noChangeShapeType="1" noTextEdit="1"/>
              </p:cNvSpPr>
              <p:nvPr/>
            </p:nvSpPr>
            <p:spPr bwMode="auto">
              <a:xfrm>
                <a:off x="1524000" y="2212975"/>
                <a:ext cx="1793966" cy="1181100"/>
              </a:xfrm>
              <a:prstGeom prst="rect">
                <a:avLst/>
              </a:prstGeom>
              <a:blipFill>
                <a:blip r:embed="rId4"/>
                <a:stretch>
                  <a:fillRect/>
                </a:stretch>
              </a:blipFill>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2" name="Object 8"/>
              <p:cNvSpPr txBox="1"/>
              <p:nvPr/>
            </p:nvSpPr>
            <p:spPr bwMode="auto">
              <a:xfrm>
                <a:off x="3971176" y="2544245"/>
                <a:ext cx="1998663" cy="733425"/>
              </a:xfrm>
              <a:prstGeom prst="rect">
                <a:avLst/>
              </a:prstGeom>
              <a:noFill/>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𝒖</m:t>
                          </m:r>
                        </m:e>
                        <m:sub>
                          <m:r>
                            <a:rPr lang="en-US" sz="2400" b="1" i="1">
                              <a:solidFill>
                                <a:srgbClr val="000000"/>
                              </a:solidFill>
                              <a:latin typeface="Cambria Math" panose="02040503050406030204" pitchFamily="18" charset="0"/>
                            </a:rPr>
                            <m:t>𝒌𝒏</m:t>
                          </m:r>
                        </m:sub>
                      </m:sSub>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𝟎</m:t>
                      </m:r>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𝟏</m:t>
                      </m:r>
                      <m:r>
                        <a:rPr lang="en-US" sz="2400" b="1" i="1">
                          <a:solidFill>
                            <a:srgbClr val="000000"/>
                          </a:solidFill>
                          <a:latin typeface="Cambria Math" panose="02040503050406030204" pitchFamily="18" charset="0"/>
                        </a:rPr>
                        <m:t>]</m:t>
                      </m:r>
                    </m:oMath>
                  </m:oMathPara>
                </a14:m>
                <a:endParaRPr lang="en-US" sz="2400" b="1" dirty="0"/>
              </a:p>
            </p:txBody>
          </p:sp>
        </mc:Choice>
        <mc:Fallback xmlns="">
          <p:sp>
            <p:nvSpPr>
              <p:cNvPr id="1032" name="Object 8"/>
              <p:cNvSpPr txBox="1">
                <a:spLocks noRot="1" noChangeAspect="1" noMove="1" noResize="1" noEditPoints="1" noAdjustHandles="1" noChangeArrowheads="1" noChangeShapeType="1" noTextEdit="1"/>
              </p:cNvSpPr>
              <p:nvPr/>
            </p:nvSpPr>
            <p:spPr bwMode="auto">
              <a:xfrm>
                <a:off x="3971176" y="2544245"/>
                <a:ext cx="1998663" cy="733425"/>
              </a:xfrm>
              <a:prstGeom prst="rect">
                <a:avLst/>
              </a:prstGeom>
              <a:blipFill>
                <a:blip r:embed="rId5"/>
                <a:stretch>
                  <a:fillRect/>
                </a:stretch>
              </a:blipFill>
              <a:extLst/>
            </p:spPr>
            <p:txBody>
              <a:bodyPr/>
              <a:lstStyle/>
              <a:p>
                <a:r>
                  <a:rPr lang="en-US">
                    <a:noFill/>
                  </a:rPr>
                  <a:t> </a:t>
                </a:r>
              </a:p>
            </p:txBody>
          </p:sp>
        </mc:Fallback>
      </mc:AlternateContent>
      <p:sp>
        <p:nvSpPr>
          <p:cNvPr id="8" name="Content Placeholder 2"/>
          <p:cNvSpPr txBox="1">
            <a:spLocks/>
          </p:cNvSpPr>
          <p:nvPr/>
        </p:nvSpPr>
        <p:spPr>
          <a:xfrm>
            <a:off x="0" y="659922"/>
            <a:ext cx="9144000" cy="609600"/>
          </a:xfrm>
          <a:prstGeom prst="rect">
            <a:avLst/>
          </a:prstGeom>
        </p:spPr>
        <p:txBody>
          <a:bodyPr vert="horz" lIns="91440" tIns="45720" rIns="91440" bIns="45720" rtlCol="0">
            <a:noAutofit/>
          </a:bodyPr>
          <a:lstStyle/>
          <a:p>
            <a:pPr marL="342900" lvl="0" indent="-342900">
              <a:spcBef>
                <a:spcPct val="20000"/>
              </a:spcBef>
              <a:defRPr/>
            </a:pPr>
            <a:r>
              <a:rPr lang="en-US" sz="2800" b="1" dirty="0"/>
              <a:t>Objective</a:t>
            </a:r>
            <a:r>
              <a:rPr kumimoji="0" lang="en-US" sz="2800" b="1" i="0" u="none" strike="noStrike" kern="1200" cap="none" spc="0" normalizeH="0" baseline="0" noProof="0" dirty="0">
                <a:ln>
                  <a:noFill/>
                </a:ln>
                <a:solidFill>
                  <a:schemeClr val="tx1"/>
                </a:solidFill>
                <a:effectLst/>
                <a:uLnTx/>
                <a:uFillTx/>
                <a:latin typeface="+mn-lt"/>
                <a:ea typeface="+mn-ea"/>
                <a:cs typeface="+mn-cs"/>
              </a:rPr>
              <a:t>: Find </a:t>
            </a:r>
            <a:r>
              <a:rPr lang="en-US" sz="2800" b="1" dirty="0"/>
              <a:t>t</a:t>
            </a:r>
            <a:r>
              <a:rPr lang="en-US" sz="2800" b="1" baseline="-25000" dirty="0"/>
              <a:t>1</a:t>
            </a:r>
            <a:r>
              <a:rPr lang="en-US" sz="2800" b="1" dirty="0"/>
              <a:t>,…, </a:t>
            </a:r>
            <a:r>
              <a:rPr lang="en-US" sz="2800" b="1" dirty="0" err="1"/>
              <a:t>t</a:t>
            </a:r>
            <a:r>
              <a:rPr lang="en-US" sz="2800" b="1" baseline="-25000" dirty="0" err="1"/>
              <a:t>K</a:t>
            </a:r>
            <a:r>
              <a:rPr kumimoji="0" lang="en-US" sz="2800" b="1" i="0" u="none" strike="noStrike" kern="1200" cap="none" spc="0" normalizeH="0" baseline="0" noProof="0" dirty="0">
                <a:ln>
                  <a:noFill/>
                </a:ln>
                <a:solidFill>
                  <a:schemeClr val="tx1"/>
                </a:solidFill>
                <a:effectLst/>
                <a:uLnTx/>
                <a:uFillTx/>
                <a:latin typeface="+mn-lt"/>
                <a:ea typeface="+mn-ea"/>
                <a:cs typeface="+mn-cs"/>
              </a:rPr>
              <a:t> that maximize</a:t>
            </a:r>
          </a:p>
          <a:p>
            <a:pPr marL="342900" lvl="0" indent="-342900">
              <a:spcBef>
                <a:spcPct val="20000"/>
              </a:spcBef>
              <a:defRP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p:cNvSpPr txBox="1"/>
          <p:nvPr/>
        </p:nvSpPr>
        <p:spPr>
          <a:xfrm>
            <a:off x="0" y="3505200"/>
            <a:ext cx="7427098" cy="523220"/>
          </a:xfrm>
          <a:prstGeom prst="rect">
            <a:avLst/>
          </a:prstGeom>
          <a:noFill/>
        </p:spPr>
        <p:txBody>
          <a:bodyPr wrap="none" rtlCol="0">
            <a:spAutoFit/>
          </a:bodyPr>
          <a:lstStyle/>
          <a:p>
            <a:pPr>
              <a:buNone/>
            </a:pPr>
            <a:r>
              <a:rPr lang="en-US" sz="2800" b="1" dirty="0"/>
              <a:t>Equivalent to minimizing negative log-likelihood:</a:t>
            </a:r>
            <a:endParaRPr lang="en-US" sz="2800" dirty="0"/>
          </a:p>
        </p:txBody>
      </p:sp>
      <mc:AlternateContent xmlns:mc="http://schemas.openxmlformats.org/markup-compatibility/2006" xmlns:a14="http://schemas.microsoft.com/office/drawing/2010/main">
        <mc:Choice Requires="a14">
          <p:sp>
            <p:nvSpPr>
              <p:cNvPr id="52230" name="Object 6"/>
              <p:cNvSpPr txBox="1"/>
              <p:nvPr/>
            </p:nvSpPr>
            <p:spPr bwMode="auto">
              <a:xfrm>
                <a:off x="193675" y="1152525"/>
                <a:ext cx="6429375" cy="1143000"/>
              </a:xfrm>
              <a:prstGeom prst="rect">
                <a:avLst/>
              </a:prstGeom>
              <a:noFill/>
              <a:ln>
                <a:noFill/>
              </a:ln>
              <a:extLst/>
            </p:spPr>
            <p:txBody>
              <a:bodyPr>
                <a:normAutofit/>
              </a:bodyPr>
              <a:lstStyle/>
              <a:p>
                <a:pPr/>
                <a14:m>
                  <m:oMathPara xmlns:m="http://schemas.openxmlformats.org/officeDocument/2006/math">
                    <m:oMathParaPr>
                      <m:jc m:val="centerGroup"/>
                    </m:oMathParaPr>
                    <m:oMath xmlns:m="http://schemas.openxmlformats.org/officeDocument/2006/math">
                      <m:r>
                        <a:rPr lang="en-US" sz="2400" b="1" i="1">
                          <a:solidFill>
                            <a:srgbClr val="000000"/>
                          </a:solidFill>
                          <a:latin typeface="Cambria Math" panose="02040503050406030204" pitchFamily="18" charset="0"/>
                        </a:rPr>
                        <m:t>𝑭𝑴𝑫𝑫</m:t>
                      </m:r>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𝑻</m:t>
                      </m:r>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𝑼</m:t>
                      </m:r>
                      <m:func>
                        <m:funcPr>
                          <m:ctrlPr>
                            <a:rPr lang="en-US" sz="2400" b="1" i="1">
                              <a:solidFill>
                                <a:srgbClr val="000000"/>
                              </a:solidFill>
                              <a:latin typeface="Cambria Math" panose="02040503050406030204" pitchFamily="18" charset="0"/>
                            </a:rPr>
                          </m:ctrlPr>
                        </m:funcPr>
                        <m:fName>
                          <m:r>
                            <a:rPr lang="en-US" sz="2400" b="1" i="0">
                              <a:solidFill>
                                <a:srgbClr val="000000"/>
                              </a:solidFill>
                              <a:latin typeface="Cambria Math" panose="02040503050406030204" pitchFamily="18" charset="0"/>
                            </a:rPr>
                            <m:t>;</m:t>
                          </m:r>
                        </m:fName>
                        <m:e>
                          <m:r>
                            <a:rPr lang="en-US" sz="2400" b="1" i="1">
                              <a:solidFill>
                                <a:srgbClr val="000000"/>
                              </a:solidFill>
                              <a:latin typeface="Cambria Math" panose="02040503050406030204" pitchFamily="18" charset="0"/>
                            </a:rPr>
                            <m:t>𝑩</m:t>
                          </m:r>
                        </m:e>
                      </m:func>
                      <m:r>
                        <a:rPr lang="en-US" sz="2400" b="1" i="1">
                          <a:solidFill>
                            <a:srgbClr val="000000"/>
                          </a:solidFill>
                          <a:latin typeface="Cambria Math" panose="02040503050406030204" pitchFamily="18" charset="0"/>
                        </a:rPr>
                        <m:t>)=</m:t>
                      </m:r>
                      <m:nary>
                        <m:naryPr>
                          <m:chr m:val="∏"/>
                          <m:ctrlPr>
                            <a:rPr lang="en-US" sz="2400" b="1" i="1">
                              <a:solidFill>
                                <a:srgbClr val="000000"/>
                              </a:solidFill>
                              <a:latin typeface="Cambria Math" panose="02040503050406030204" pitchFamily="18" charset="0"/>
                            </a:rPr>
                          </m:ctrlPr>
                        </m:naryPr>
                        <m:sub>
                          <m:r>
                            <a:rPr lang="en-US" sz="2400" b="1" i="1">
                              <a:solidFill>
                                <a:srgbClr val="000000"/>
                              </a:solidFill>
                              <a:latin typeface="Cambria Math" panose="02040503050406030204" pitchFamily="18" charset="0"/>
                            </a:rPr>
                            <m:t>𝒏</m:t>
                          </m:r>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𝟏</m:t>
                          </m:r>
                        </m:sub>
                        <m:sup>
                          <m:r>
                            <a:rPr lang="en-US" sz="2400" b="1" i="1">
                              <a:solidFill>
                                <a:srgbClr val="000000"/>
                              </a:solidFill>
                              <a:latin typeface="Cambria Math" panose="02040503050406030204" pitchFamily="18" charset="0"/>
                            </a:rPr>
                            <m:t>𝑵</m:t>
                          </m:r>
                        </m:sup>
                        <m:e>
                          <m:nary>
                            <m:naryPr>
                              <m:chr m:val="∏"/>
                              <m:ctrlPr>
                                <a:rPr lang="en-US" sz="2400" b="1" i="1">
                                  <a:solidFill>
                                    <a:srgbClr val="000000"/>
                                  </a:solidFill>
                                  <a:latin typeface="Cambria Math" panose="02040503050406030204" pitchFamily="18" charset="0"/>
                                </a:rPr>
                              </m:ctrlPr>
                            </m:naryPr>
                            <m:sub>
                              <m:r>
                                <a:rPr lang="en-US" sz="2400" b="1" i="1">
                                  <a:solidFill>
                                    <a:srgbClr val="000000"/>
                                  </a:solidFill>
                                  <a:latin typeface="Cambria Math" panose="02040503050406030204" pitchFamily="18" charset="0"/>
                                </a:rPr>
                                <m:t>𝒌</m:t>
                              </m:r>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𝟏</m:t>
                              </m:r>
                            </m:sub>
                            <m:sup>
                              <m:r>
                                <a:rPr lang="en-US" sz="2400" b="1" i="1">
                                  <a:solidFill>
                                    <a:srgbClr val="000000"/>
                                  </a:solidFill>
                                  <a:latin typeface="Cambria Math" panose="02040503050406030204" pitchFamily="18" charset="0"/>
                                </a:rPr>
                                <m:t>𝑲</m:t>
                              </m:r>
                            </m:sup>
                            <m:e>
                              <m:r>
                                <a:rPr lang="en-US" sz="2400" b="1" i="1">
                                  <a:solidFill>
                                    <a:srgbClr val="000000"/>
                                  </a:solidFill>
                                  <a:latin typeface="Cambria Math" panose="02040503050406030204" pitchFamily="18" charset="0"/>
                                </a:rPr>
                                <m:t>(</m:t>
                              </m:r>
                              <m:func>
                                <m:funcPr>
                                  <m:ctrlPr>
                                    <a:rPr lang="en-US" sz="2400" b="1" i="1">
                                      <a:solidFill>
                                        <a:srgbClr val="000000"/>
                                      </a:solidFill>
                                      <a:latin typeface="Cambria Math" panose="02040503050406030204" pitchFamily="18" charset="0"/>
                                    </a:rPr>
                                  </m:ctrlPr>
                                </m:funcPr>
                                <m:fName>
                                  <m:r>
                                    <a:rPr lang="en-US" sz="2400" b="1" i="0">
                                      <a:solidFill>
                                        <a:srgbClr val="000000"/>
                                      </a:solidFill>
                                      <a:latin typeface="Cambria Math" panose="02040503050406030204" pitchFamily="18" charset="0"/>
                                    </a:rPr>
                                    <m:t>𝐏𝐫</m:t>
                                  </m:r>
                                </m:fName>
                                <m:e>
                                  <m:r>
                                    <a:rPr lang="en-US" sz="2400" b="1" i="1">
                                      <a:solidFill>
                                        <a:srgbClr val="000000"/>
                                      </a:solidFill>
                                      <a:latin typeface="Cambria Math" panose="02040503050406030204" pitchFamily="18" charset="0"/>
                                    </a:rPr>
                                    <m:t>(</m:t>
                                  </m:r>
                                </m:e>
                              </m:func>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𝒕</m:t>
                                  </m:r>
                                </m:e>
                                <m:sub>
                                  <m:r>
                                    <a:rPr lang="en-US" sz="2400" b="1" i="1">
                                      <a:solidFill>
                                        <a:srgbClr val="000000"/>
                                      </a:solidFill>
                                      <a:latin typeface="Cambria Math" panose="02040503050406030204" pitchFamily="18" charset="0"/>
                                    </a:rPr>
                                    <m:t>𝒌</m:t>
                                  </m:r>
                                </m:sub>
                              </m:sSub>
                              <m:r>
                                <a:rPr lang="en-US" sz="2400" b="1" i="1">
                                  <a:solidFill>
                                    <a:srgbClr val="000000"/>
                                  </a:solidFill>
                                  <a:latin typeface="Cambria Math" panose="02040503050406030204" pitchFamily="18" charset="0"/>
                                </a:rPr>
                                <m:t>|</m:t>
                              </m:r>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𝑩</m:t>
                                  </m:r>
                                </m:e>
                                <m:sub>
                                  <m:r>
                                    <a:rPr lang="en-US" sz="2400" b="1" i="1">
                                      <a:solidFill>
                                        <a:srgbClr val="000000"/>
                                      </a:solidFill>
                                      <a:latin typeface="Cambria Math" panose="02040503050406030204" pitchFamily="18" charset="0"/>
                                    </a:rPr>
                                    <m:t>𝒏</m:t>
                                  </m:r>
                                </m:sub>
                              </m:sSub>
                              <m:r>
                                <a:rPr lang="en-US" sz="2400" b="1" i="1">
                                  <a:solidFill>
                                    <a:srgbClr val="000000"/>
                                  </a:solidFill>
                                  <a:latin typeface="Cambria Math" panose="02040503050406030204" pitchFamily="18" charset="0"/>
                                </a:rPr>
                                <m:t>)</m:t>
                              </m:r>
                              <m:sSup>
                                <m:sSupPr>
                                  <m:ctrlPr>
                                    <a:rPr lang="en-US" sz="2400" b="1" i="1">
                                      <a:solidFill>
                                        <a:srgbClr val="000000"/>
                                      </a:solidFill>
                                      <a:latin typeface="Cambria Math" panose="02040503050406030204" pitchFamily="18" charset="0"/>
                                    </a:rPr>
                                  </m:ctrlPr>
                                </m:sSupPr>
                                <m:e>
                                  <m:r>
                                    <a:rPr lang="en-US" sz="2400" b="1" i="1">
                                      <a:solidFill>
                                        <a:srgbClr val="000000"/>
                                      </a:solidFill>
                                      <a:latin typeface="Cambria Math" panose="02040503050406030204" pitchFamily="18" charset="0"/>
                                    </a:rPr>
                                    <m:t>)</m:t>
                                  </m:r>
                                </m:e>
                                <m:sup>
                                  <m:sSubSup>
                                    <m:sSubSupPr>
                                      <m:ctrlPr>
                                        <a:rPr lang="en-US" sz="2400" b="1" i="1">
                                          <a:solidFill>
                                            <a:srgbClr val="000000"/>
                                          </a:solidFill>
                                          <a:latin typeface="Cambria Math" panose="02040503050406030204" pitchFamily="18" charset="0"/>
                                        </a:rPr>
                                      </m:ctrlPr>
                                    </m:sSubSupPr>
                                    <m:e>
                                      <m:r>
                                        <a:rPr lang="en-US" sz="2400" b="1" i="1">
                                          <a:solidFill>
                                            <a:srgbClr val="000000"/>
                                          </a:solidFill>
                                          <a:latin typeface="Cambria Math" panose="02040503050406030204" pitchFamily="18" charset="0"/>
                                        </a:rPr>
                                        <m:t>𝒖</m:t>
                                      </m:r>
                                    </m:e>
                                    <m:sub>
                                      <m:r>
                                        <a:rPr lang="en-US" sz="2400" b="1" i="1">
                                          <a:solidFill>
                                            <a:srgbClr val="000000"/>
                                          </a:solidFill>
                                          <a:latin typeface="Cambria Math" panose="02040503050406030204" pitchFamily="18" charset="0"/>
                                        </a:rPr>
                                        <m:t>𝒌𝒏</m:t>
                                      </m:r>
                                    </m:sub>
                                    <m:sup>
                                      <m:r>
                                        <a:rPr lang="en-US" sz="2400" b="1" i="1">
                                          <a:solidFill>
                                            <a:srgbClr val="000000"/>
                                          </a:solidFill>
                                          <a:latin typeface="Cambria Math" panose="02040503050406030204" pitchFamily="18" charset="0"/>
                                        </a:rPr>
                                        <m:t>𝒎</m:t>
                                      </m:r>
                                    </m:sup>
                                  </m:sSubSup>
                                </m:sup>
                              </m:sSup>
                            </m:e>
                          </m:nary>
                        </m:e>
                      </m:nary>
                    </m:oMath>
                  </m:oMathPara>
                </a14:m>
                <a:endParaRPr lang="en-US" sz="2400" b="1" dirty="0"/>
              </a:p>
            </p:txBody>
          </p:sp>
        </mc:Choice>
        <mc:Fallback xmlns="">
          <p:sp>
            <p:nvSpPr>
              <p:cNvPr id="52230" name="Object 6"/>
              <p:cNvSpPr txBox="1">
                <a:spLocks noRot="1" noChangeAspect="1" noMove="1" noResize="1" noEditPoints="1" noAdjustHandles="1" noChangeArrowheads="1" noChangeShapeType="1" noTextEdit="1"/>
              </p:cNvSpPr>
              <p:nvPr/>
            </p:nvSpPr>
            <p:spPr bwMode="auto">
              <a:xfrm>
                <a:off x="193675" y="1152525"/>
                <a:ext cx="6429375" cy="1143000"/>
              </a:xfrm>
              <a:prstGeom prst="rect">
                <a:avLst/>
              </a:prstGeom>
              <a:blipFill>
                <a:blip r:embed="rId6"/>
                <a:stretch>
                  <a:fillRect/>
                </a:stretch>
              </a:blipFill>
              <a:ln>
                <a:noFill/>
              </a:ln>
              <a:extLst/>
            </p:spPr>
            <p:txBody>
              <a:bodyPr/>
              <a:lstStyle/>
              <a:p>
                <a:r>
                  <a:rPr lang="en-US">
                    <a:noFill/>
                  </a:rPr>
                  <a:t> </a:t>
                </a:r>
              </a:p>
            </p:txBody>
          </p:sp>
        </mc:Fallback>
      </mc:AlternateContent>
      <p:sp>
        <p:nvSpPr>
          <p:cNvPr id="10" name="Rectangle 9"/>
          <p:cNvSpPr/>
          <p:nvPr/>
        </p:nvSpPr>
        <p:spPr>
          <a:xfrm>
            <a:off x="0" y="1143000"/>
            <a:ext cx="6705600" cy="114300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Object 4">
                <a:extLst>
                  <a:ext uri="{FF2B5EF4-FFF2-40B4-BE49-F238E27FC236}">
                    <a16:creationId xmlns:a16="http://schemas.microsoft.com/office/drawing/2014/main" id="{6C6E1BD4-2AD5-4B8A-8BFB-C22CA38EBFE0}"/>
                  </a:ext>
                </a:extLst>
              </p:cNvPr>
              <p:cNvSpPr txBox="1"/>
              <p:nvPr/>
            </p:nvSpPr>
            <p:spPr bwMode="auto">
              <a:xfrm>
                <a:off x="441960" y="4139545"/>
                <a:ext cx="6699250" cy="1143000"/>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0000"/>
                          </a:solidFill>
                          <a:latin typeface="Cambria Math" panose="02040503050406030204" pitchFamily="18" charset="0"/>
                        </a:rPr>
                        <m:t>𝑱</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𝑻</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𝑼</m:t>
                      </m:r>
                      <m:func>
                        <m:funcPr>
                          <m:ctrlPr>
                            <a:rPr lang="en-US" sz="2400" b="1" i="1">
                              <a:solidFill>
                                <a:srgbClr val="000000"/>
                              </a:solidFill>
                              <a:latin typeface="Cambria Math" panose="02040503050406030204" pitchFamily="18" charset="0"/>
                            </a:rPr>
                          </m:ctrlPr>
                        </m:funcPr>
                        <m:fName>
                          <m:r>
                            <a:rPr lang="en-US" sz="2400" b="1" i="0">
                              <a:solidFill>
                                <a:srgbClr val="000000"/>
                              </a:solidFill>
                              <a:latin typeface="Cambria Math" panose="02040503050406030204" pitchFamily="18" charset="0"/>
                            </a:rPr>
                            <m:t>;</m:t>
                          </m:r>
                        </m:fName>
                        <m:e>
                          <m:r>
                            <a:rPr lang="en-US" sz="2400" b="1" i="1">
                              <a:solidFill>
                                <a:srgbClr val="000000"/>
                              </a:solidFill>
                              <a:latin typeface="Cambria Math" panose="02040503050406030204" pitchFamily="18" charset="0"/>
                            </a:rPr>
                            <m:t>𝑩</m:t>
                          </m:r>
                        </m:e>
                      </m:func>
                      <m:r>
                        <a:rPr lang="en-US" sz="2400" b="1" i="1">
                          <a:solidFill>
                            <a:srgbClr val="000000"/>
                          </a:solidFill>
                          <a:latin typeface="Cambria Math" panose="02040503050406030204" pitchFamily="18" charset="0"/>
                        </a:rPr>
                        <m:t>)=</m:t>
                      </m:r>
                      <m:nary>
                        <m:naryPr>
                          <m:chr m:val="∑"/>
                          <m:ctrlPr>
                            <a:rPr lang="en-US" sz="2400" b="1" i="1">
                              <a:solidFill>
                                <a:srgbClr val="000000"/>
                              </a:solidFill>
                              <a:latin typeface="Cambria Math" panose="02040503050406030204" pitchFamily="18" charset="0"/>
                            </a:rPr>
                          </m:ctrlPr>
                        </m:naryPr>
                        <m:sub>
                          <m:r>
                            <a:rPr lang="en-US" sz="2400" b="1" i="1">
                              <a:solidFill>
                                <a:srgbClr val="000000"/>
                              </a:solidFill>
                              <a:latin typeface="Cambria Math" panose="02040503050406030204" pitchFamily="18" charset="0"/>
                            </a:rPr>
                            <m:t>𝒏</m:t>
                          </m:r>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𝟏</m:t>
                          </m:r>
                        </m:sub>
                        <m:sup>
                          <m:r>
                            <a:rPr lang="en-US" sz="2400" b="1" i="1">
                              <a:solidFill>
                                <a:srgbClr val="000000"/>
                              </a:solidFill>
                              <a:latin typeface="Cambria Math" panose="02040503050406030204" pitchFamily="18" charset="0"/>
                            </a:rPr>
                            <m:t>𝑵</m:t>
                          </m:r>
                        </m:sup>
                        <m:e>
                          <m:nary>
                            <m:naryPr>
                              <m:chr m:val="∑"/>
                              <m:ctrlPr>
                                <a:rPr lang="en-US" sz="2400" b="1" i="1" smtClean="0">
                                  <a:solidFill>
                                    <a:srgbClr val="000000"/>
                                  </a:solidFill>
                                  <a:latin typeface="Cambria Math" panose="02040503050406030204" pitchFamily="18" charset="0"/>
                                </a:rPr>
                              </m:ctrlPr>
                            </m:naryPr>
                            <m:sub>
                              <m:r>
                                <a:rPr lang="en-US" sz="2400" b="1" i="1">
                                  <a:solidFill>
                                    <a:srgbClr val="000000"/>
                                  </a:solidFill>
                                  <a:latin typeface="Cambria Math" panose="02040503050406030204" pitchFamily="18" charset="0"/>
                                </a:rPr>
                                <m:t>𝒌</m:t>
                              </m:r>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𝟏</m:t>
                              </m:r>
                            </m:sub>
                            <m:sup>
                              <m:r>
                                <a:rPr lang="en-US" sz="2400" b="1" i="1">
                                  <a:solidFill>
                                    <a:srgbClr val="000000"/>
                                  </a:solidFill>
                                  <a:latin typeface="Cambria Math" panose="02040503050406030204" pitchFamily="18" charset="0"/>
                                </a:rPr>
                                <m:t>𝑲</m:t>
                              </m:r>
                            </m:sup>
                            <m:e>
                              <m:sSubSup>
                                <m:sSubSupPr>
                                  <m:ctrlPr>
                                    <a:rPr lang="en-US" sz="2400" b="1" i="1">
                                      <a:solidFill>
                                        <a:srgbClr val="000000"/>
                                      </a:solidFill>
                                      <a:latin typeface="Cambria Math" panose="02040503050406030204" pitchFamily="18" charset="0"/>
                                    </a:rPr>
                                  </m:ctrlPr>
                                </m:sSubSupPr>
                                <m:e>
                                  <m:r>
                                    <a:rPr lang="en-US" sz="2400" b="1" i="1">
                                      <a:solidFill>
                                        <a:srgbClr val="000000"/>
                                      </a:solidFill>
                                      <a:latin typeface="Cambria Math" panose="02040503050406030204" pitchFamily="18" charset="0"/>
                                    </a:rPr>
                                    <m:t>𝒖</m:t>
                                  </m:r>
                                </m:e>
                                <m:sub>
                                  <m:r>
                                    <a:rPr lang="en-US" sz="2400" b="1" i="1">
                                      <a:solidFill>
                                        <a:srgbClr val="000000"/>
                                      </a:solidFill>
                                      <a:latin typeface="Cambria Math" panose="02040503050406030204" pitchFamily="18" charset="0"/>
                                    </a:rPr>
                                    <m:t>𝒌𝒏</m:t>
                                  </m:r>
                                </m:sub>
                                <m:sup>
                                  <m:r>
                                    <a:rPr lang="en-US" sz="2400" b="1" i="1">
                                      <a:solidFill>
                                        <a:srgbClr val="000000"/>
                                      </a:solidFill>
                                      <a:latin typeface="Cambria Math" panose="02040503050406030204" pitchFamily="18" charset="0"/>
                                    </a:rPr>
                                    <m:t>𝒎</m:t>
                                  </m:r>
                                </m:sup>
                              </m:sSubSup>
                              <m:r>
                                <a:rPr lang="en-US" sz="2400" b="1" i="1">
                                  <a:solidFill>
                                    <a:srgbClr val="000000"/>
                                  </a:solidFill>
                                  <a:latin typeface="Cambria Math" panose="02040503050406030204" pitchFamily="18" charset="0"/>
                                </a:rPr>
                                <m:t>{−</m:t>
                              </m:r>
                              <m:func>
                                <m:funcPr>
                                  <m:ctrlPr>
                                    <a:rPr lang="en-US" sz="2400" b="1" i="1">
                                      <a:solidFill>
                                        <a:srgbClr val="000000"/>
                                      </a:solidFill>
                                      <a:latin typeface="Cambria Math" panose="02040503050406030204" pitchFamily="18" charset="0"/>
                                    </a:rPr>
                                  </m:ctrlPr>
                                </m:funcPr>
                                <m:fName>
                                  <m:r>
                                    <a:rPr lang="en-US" sz="2400" b="1" i="1">
                                      <a:solidFill>
                                        <a:srgbClr val="000000"/>
                                      </a:solidFill>
                                      <a:latin typeface="Cambria Math" panose="02040503050406030204" pitchFamily="18" charset="0"/>
                                    </a:rPr>
                                    <m:t>𝒍𝒐𝒈</m:t>
                                  </m:r>
                                </m:fName>
                                <m:e>
                                  <m:r>
                                    <a:rPr lang="en-US" sz="2400" b="1" i="1">
                                      <a:solidFill>
                                        <a:srgbClr val="000000"/>
                                      </a:solidFill>
                                      <a:latin typeface="Cambria Math" panose="02040503050406030204" pitchFamily="18" charset="0"/>
                                    </a:rPr>
                                    <m:t>(</m:t>
                                  </m:r>
                                </m:e>
                              </m:func>
                              <m:func>
                                <m:funcPr>
                                  <m:ctrlPr>
                                    <a:rPr lang="en-US" sz="2400" b="1" i="1">
                                      <a:solidFill>
                                        <a:srgbClr val="000000"/>
                                      </a:solidFill>
                                      <a:latin typeface="Cambria Math" panose="02040503050406030204" pitchFamily="18" charset="0"/>
                                    </a:rPr>
                                  </m:ctrlPr>
                                </m:funcPr>
                                <m:fName>
                                  <m:r>
                                    <a:rPr lang="en-US" sz="2400" b="1" i="1">
                                      <a:solidFill>
                                        <a:srgbClr val="000000"/>
                                      </a:solidFill>
                                      <a:latin typeface="Cambria Math" panose="02040503050406030204" pitchFamily="18" charset="0"/>
                                    </a:rPr>
                                    <m:t>𝑷𝒓</m:t>
                                  </m:r>
                                </m:fName>
                                <m:e>
                                  <m:r>
                                    <a:rPr lang="en-US" sz="2400" b="1" i="1">
                                      <a:solidFill>
                                        <a:srgbClr val="000000"/>
                                      </a:solidFill>
                                      <a:latin typeface="Cambria Math" panose="02040503050406030204" pitchFamily="18" charset="0"/>
                                    </a:rPr>
                                    <m:t>(</m:t>
                                  </m:r>
                                </m:e>
                              </m:func>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𝒕</m:t>
                                  </m:r>
                                </m:e>
                                <m:sub>
                                  <m:r>
                                    <a:rPr lang="en-US" sz="2400" b="1" i="1">
                                      <a:solidFill>
                                        <a:srgbClr val="000000"/>
                                      </a:solidFill>
                                      <a:latin typeface="Cambria Math" panose="02040503050406030204" pitchFamily="18" charset="0"/>
                                    </a:rPr>
                                    <m:t>𝒌</m:t>
                                  </m:r>
                                </m:sub>
                              </m:sSub>
                              <m:r>
                                <a:rPr lang="en-US" sz="2400" b="1" i="1">
                                  <a:solidFill>
                                    <a:srgbClr val="000000"/>
                                  </a:solidFill>
                                  <a:latin typeface="Cambria Math" panose="02040503050406030204" pitchFamily="18" charset="0"/>
                                </a:rPr>
                                <m:t>|</m:t>
                              </m:r>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𝑩</m:t>
                                  </m:r>
                                </m:e>
                                <m:sub>
                                  <m:r>
                                    <a:rPr lang="en-US" sz="2400" b="1" i="1">
                                      <a:solidFill>
                                        <a:srgbClr val="000000"/>
                                      </a:solidFill>
                                      <a:latin typeface="Cambria Math" panose="02040503050406030204" pitchFamily="18" charset="0"/>
                                    </a:rPr>
                                    <m:t>𝒏</m:t>
                                  </m:r>
                                </m:sub>
                              </m:sSub>
                              <m:r>
                                <a:rPr lang="en-US" sz="2400" b="1" i="1">
                                  <a:solidFill>
                                    <a:srgbClr val="000000"/>
                                  </a:solidFill>
                                  <a:latin typeface="Cambria Math" panose="02040503050406030204" pitchFamily="18" charset="0"/>
                                </a:rPr>
                                <m:t>))}</m:t>
                              </m:r>
                            </m:e>
                          </m:nary>
                        </m:e>
                      </m:nary>
                    </m:oMath>
                  </m:oMathPara>
                </a14:m>
                <a:endParaRPr lang="en-US" sz="2400" b="1" dirty="0"/>
              </a:p>
            </p:txBody>
          </p:sp>
        </mc:Choice>
        <mc:Fallback xmlns="">
          <p:sp>
            <p:nvSpPr>
              <p:cNvPr id="19" name="Object 4">
                <a:extLst>
                  <a:ext uri="{FF2B5EF4-FFF2-40B4-BE49-F238E27FC236}">
                    <a16:creationId xmlns:a16="http://schemas.microsoft.com/office/drawing/2014/main" id="{6C6E1BD4-2AD5-4B8A-8BFB-C22CA38EBFE0}"/>
                  </a:ext>
                </a:extLst>
              </p:cNvPr>
              <p:cNvSpPr txBox="1">
                <a:spLocks noRot="1" noChangeAspect="1" noMove="1" noResize="1" noEditPoints="1" noAdjustHandles="1" noChangeArrowheads="1" noChangeShapeType="1" noTextEdit="1"/>
              </p:cNvSpPr>
              <p:nvPr/>
            </p:nvSpPr>
            <p:spPr bwMode="auto">
              <a:xfrm>
                <a:off x="441960" y="4139545"/>
                <a:ext cx="6699250" cy="1143000"/>
              </a:xfrm>
              <a:prstGeom prst="rect">
                <a:avLst/>
              </a:prstGeom>
              <a:blipFill>
                <a:blip r:embed="rId7"/>
                <a:stretch>
                  <a:fillRect/>
                </a:stretch>
              </a:blipFill>
              <a:ex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541668AA-79AC-4DC8-A911-BC1DB94E86F8}" type="slidenum">
              <a:rPr lang="en-US" smtClean="0"/>
              <a:pPr/>
              <a:t>13</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animBg="1"/>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42026" y="0"/>
            <a:ext cx="7467600" cy="563562"/>
          </a:xfrm>
          <a:solidFill>
            <a:schemeClr val="bg1"/>
          </a:solidFill>
        </p:spPr>
        <p:txBody>
          <a:bodyPr>
            <a:noAutofit/>
          </a:bodyPr>
          <a:lstStyle/>
          <a:p>
            <a:r>
              <a:rPr lang="en-US" sz="3200" b="1" dirty="0"/>
              <a:t>Bag and Instance Probabilities</a:t>
            </a:r>
          </a:p>
        </p:txBody>
      </p:sp>
      <p:graphicFrame>
        <p:nvGraphicFramePr>
          <p:cNvPr id="105486" name="Object 14"/>
          <p:cNvGraphicFramePr>
            <a:graphicFrameLocks noChangeAspect="1"/>
          </p:cNvGraphicFramePr>
          <p:nvPr>
            <p:extLst>
              <p:ext uri="{D42A27DB-BD31-4B8C-83A1-F6EECF244321}">
                <p14:modId xmlns:p14="http://schemas.microsoft.com/office/powerpoint/2010/main" val="3005985527"/>
              </p:ext>
            </p:extLst>
          </p:nvPr>
        </p:nvGraphicFramePr>
        <p:xfrm>
          <a:off x="2026920" y="1244509"/>
          <a:ext cx="4419600" cy="979488"/>
        </p:xfrm>
        <a:graphic>
          <a:graphicData uri="http://schemas.openxmlformats.org/presentationml/2006/ole">
            <mc:AlternateContent xmlns:mc="http://schemas.openxmlformats.org/markup-compatibility/2006">
              <mc:Choice xmlns:v="urn:schemas-microsoft-com:vml" Requires="v">
                <p:oleObj spid="_x0000_s147967" name="Equation" r:id="rId4" imgW="2450880" imgH="558720" progId="Equation.3">
                  <p:embed/>
                </p:oleObj>
              </mc:Choice>
              <mc:Fallback>
                <p:oleObj name="Equation" r:id="rId4" imgW="2450880" imgH="558720" progId="Equation.3">
                  <p:embed/>
                  <p:pic>
                    <p:nvPicPr>
                      <p:cNvPr id="105486"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6920" y="1244509"/>
                        <a:ext cx="4419600"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88" name="Object 16"/>
          <p:cNvGraphicFramePr>
            <a:graphicFrameLocks noChangeAspect="1"/>
          </p:cNvGraphicFramePr>
          <p:nvPr>
            <p:extLst>
              <p:ext uri="{D42A27DB-BD31-4B8C-83A1-F6EECF244321}">
                <p14:modId xmlns:p14="http://schemas.microsoft.com/office/powerpoint/2010/main" val="355227817"/>
              </p:ext>
            </p:extLst>
          </p:nvPr>
        </p:nvGraphicFramePr>
        <p:xfrm>
          <a:off x="889794" y="1533434"/>
          <a:ext cx="1116012" cy="401637"/>
        </p:xfrm>
        <a:graphic>
          <a:graphicData uri="http://schemas.openxmlformats.org/presentationml/2006/ole">
            <mc:AlternateContent xmlns:mc="http://schemas.openxmlformats.org/markup-compatibility/2006">
              <mc:Choice xmlns:v="urn:schemas-microsoft-com:vml" Requires="v">
                <p:oleObj spid="_x0000_s147968" name="Equation" r:id="rId6" imgW="634680" imgH="228600" progId="Equation.3">
                  <p:embed/>
                </p:oleObj>
              </mc:Choice>
              <mc:Fallback>
                <p:oleObj name="Equation" r:id="rId6" imgW="634680" imgH="228600" progId="Equation.3">
                  <p:embed/>
                  <p:pic>
                    <p:nvPicPr>
                      <p:cNvPr id="105488"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794" y="1533434"/>
                        <a:ext cx="1116012" cy="401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32"/>
          <p:cNvSpPr txBox="1"/>
          <p:nvPr/>
        </p:nvSpPr>
        <p:spPr>
          <a:xfrm>
            <a:off x="6583680" y="1506984"/>
            <a:ext cx="1453218" cy="461665"/>
          </a:xfrm>
          <a:prstGeom prst="rect">
            <a:avLst/>
          </a:prstGeom>
          <a:noFill/>
        </p:spPr>
        <p:txBody>
          <a:bodyPr wrap="none" rtlCol="0">
            <a:spAutoFit/>
          </a:bodyPr>
          <a:lstStyle/>
          <a:p>
            <a:r>
              <a:rPr lang="en-US" sz="2400" b="1" dirty="0"/>
              <a:t>NOISY-OR</a:t>
            </a:r>
          </a:p>
        </p:txBody>
      </p:sp>
      <p:graphicFrame>
        <p:nvGraphicFramePr>
          <p:cNvPr id="30" name="Object 7">
            <a:extLst>
              <a:ext uri="{FF2B5EF4-FFF2-40B4-BE49-F238E27FC236}">
                <a16:creationId xmlns:a16="http://schemas.microsoft.com/office/drawing/2014/main" id="{0F34BFB5-0B7D-4FAB-8C38-A2D529EDCB64}"/>
              </a:ext>
            </a:extLst>
          </p:cNvPr>
          <p:cNvGraphicFramePr>
            <a:graphicFrameLocks noChangeAspect="1"/>
          </p:cNvGraphicFramePr>
          <p:nvPr>
            <p:extLst>
              <p:ext uri="{D42A27DB-BD31-4B8C-83A1-F6EECF244321}">
                <p14:modId xmlns:p14="http://schemas.microsoft.com/office/powerpoint/2010/main" val="56360063"/>
              </p:ext>
            </p:extLst>
          </p:nvPr>
        </p:nvGraphicFramePr>
        <p:xfrm>
          <a:off x="732790" y="3328670"/>
          <a:ext cx="4295775" cy="757238"/>
        </p:xfrm>
        <a:graphic>
          <a:graphicData uri="http://schemas.openxmlformats.org/presentationml/2006/ole">
            <mc:AlternateContent xmlns:mc="http://schemas.openxmlformats.org/markup-compatibility/2006">
              <mc:Choice xmlns:v="urn:schemas-microsoft-com:vml" Requires="v">
                <p:oleObj spid="_x0000_s147969" name="Equation" r:id="rId8" imgW="1790640" imgH="317160" progId="Equation.3">
                  <p:embed/>
                </p:oleObj>
              </mc:Choice>
              <mc:Fallback>
                <p:oleObj name="Equation" r:id="rId8" imgW="1790640" imgH="317160" progId="Equation.3">
                  <p:embed/>
                  <p:pic>
                    <p:nvPicPr>
                      <p:cNvPr id="4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790" y="3328670"/>
                        <a:ext cx="4295775"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Box 33">
            <a:extLst>
              <a:ext uri="{FF2B5EF4-FFF2-40B4-BE49-F238E27FC236}">
                <a16:creationId xmlns:a16="http://schemas.microsoft.com/office/drawing/2014/main" id="{D044DEAD-5DB0-4537-9CBC-7C7C510F5DBF}"/>
              </a:ext>
            </a:extLst>
          </p:cNvPr>
          <p:cNvSpPr txBox="1"/>
          <p:nvPr/>
        </p:nvSpPr>
        <p:spPr>
          <a:xfrm>
            <a:off x="665250" y="4171103"/>
            <a:ext cx="4057457" cy="369332"/>
          </a:xfrm>
          <a:prstGeom prst="rect">
            <a:avLst/>
          </a:prstGeom>
          <a:noFill/>
        </p:spPr>
        <p:txBody>
          <a:bodyPr wrap="none" rtlCol="0">
            <a:spAutoFit/>
          </a:bodyPr>
          <a:lstStyle/>
          <a:p>
            <a:r>
              <a:rPr lang="en-US" dirty="0">
                <a:latin typeface="Script MT Bold" pitchFamily="66" charset="0"/>
              </a:rPr>
              <a:t>l</a:t>
            </a:r>
            <a:r>
              <a:rPr lang="en-US" dirty="0"/>
              <a:t>=1:L are the individual instance features.</a:t>
            </a:r>
          </a:p>
        </p:txBody>
      </p:sp>
      <p:sp>
        <p:nvSpPr>
          <p:cNvPr id="35" name="TextBox 34">
            <a:extLst>
              <a:ext uri="{FF2B5EF4-FFF2-40B4-BE49-F238E27FC236}">
                <a16:creationId xmlns:a16="http://schemas.microsoft.com/office/drawing/2014/main" id="{8B5C46A2-229A-419D-8F62-5FB9E786E412}"/>
              </a:ext>
            </a:extLst>
          </p:cNvPr>
          <p:cNvSpPr txBox="1"/>
          <p:nvPr/>
        </p:nvSpPr>
        <p:spPr>
          <a:xfrm>
            <a:off x="6393180" y="3305304"/>
            <a:ext cx="2180405" cy="461665"/>
          </a:xfrm>
          <a:prstGeom prst="rect">
            <a:avLst/>
          </a:prstGeom>
          <a:noFill/>
        </p:spPr>
        <p:txBody>
          <a:bodyPr wrap="none" rtlCol="0">
            <a:spAutoFit/>
          </a:bodyPr>
          <a:lstStyle/>
          <a:p>
            <a:r>
              <a:rPr lang="en-US" sz="2400" b="1" dirty="0"/>
              <a:t>Point-and-Scale</a:t>
            </a:r>
          </a:p>
        </p:txBody>
      </p:sp>
      <p:cxnSp>
        <p:nvCxnSpPr>
          <p:cNvPr id="37" name="Straight Connector 36">
            <a:extLst>
              <a:ext uri="{FF2B5EF4-FFF2-40B4-BE49-F238E27FC236}">
                <a16:creationId xmlns:a16="http://schemas.microsoft.com/office/drawing/2014/main" id="{820784A3-D013-44FB-806F-889254599A2C}"/>
              </a:ext>
            </a:extLst>
          </p:cNvPr>
          <p:cNvCxnSpPr/>
          <p:nvPr/>
        </p:nvCxnSpPr>
        <p:spPr>
          <a:xfrm>
            <a:off x="6689816" y="3825240"/>
            <a:ext cx="0" cy="1752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BDA79430-41FF-475B-A8D4-EF0A6EA83F32}"/>
              </a:ext>
            </a:extLst>
          </p:cNvPr>
          <p:cNvSpPr/>
          <p:nvPr/>
        </p:nvSpPr>
        <p:spPr>
          <a:xfrm>
            <a:off x="7147016" y="3901440"/>
            <a:ext cx="827314" cy="129540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F6A9D15-958C-48F3-80BF-BBC72927FD02}"/>
              </a:ext>
            </a:extLst>
          </p:cNvPr>
          <p:cNvSpPr/>
          <p:nvPr/>
        </p:nvSpPr>
        <p:spPr>
          <a:xfrm>
            <a:off x="7547610" y="4528458"/>
            <a:ext cx="45720" cy="45720"/>
          </a:xfrm>
          <a:prstGeom prst="ellipse">
            <a:avLst/>
          </a:prstGeom>
          <a:solidFill>
            <a:srgbClr val="FF0000"/>
          </a:solid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7B07AB1-CF57-43FB-AAB9-5687C1551A9F}"/>
              </a:ext>
            </a:extLst>
          </p:cNvPr>
          <p:cNvSpPr txBox="1"/>
          <p:nvPr/>
        </p:nvSpPr>
        <p:spPr>
          <a:xfrm>
            <a:off x="6730746" y="4471416"/>
            <a:ext cx="377952" cy="307777"/>
          </a:xfrm>
          <a:prstGeom prst="rect">
            <a:avLst/>
          </a:prstGeom>
          <a:noFill/>
        </p:spPr>
        <p:txBody>
          <a:bodyPr wrap="square" rtlCol="0">
            <a:spAutoFit/>
          </a:bodyPr>
          <a:lstStyle/>
          <a:p>
            <a:r>
              <a:rPr lang="en-US" sz="1400" dirty="0" err="1">
                <a:solidFill>
                  <a:srgbClr val="FF0000"/>
                </a:solidFill>
              </a:rPr>
              <a:t>c</a:t>
            </a:r>
            <a:r>
              <a:rPr lang="en-US" sz="1400" baseline="-25000" dirty="0" err="1">
                <a:solidFill>
                  <a:srgbClr val="FF0000"/>
                </a:solidFill>
              </a:rPr>
              <a:t>x</a:t>
            </a:r>
            <a:endParaRPr lang="en-US" sz="1400" baseline="-25000" dirty="0">
              <a:solidFill>
                <a:srgbClr val="FF0000"/>
              </a:solidFill>
            </a:endParaRPr>
          </a:p>
        </p:txBody>
      </p:sp>
      <p:cxnSp>
        <p:nvCxnSpPr>
          <p:cNvPr id="42" name="Straight Arrow Connector 41">
            <a:extLst>
              <a:ext uri="{FF2B5EF4-FFF2-40B4-BE49-F238E27FC236}">
                <a16:creationId xmlns:a16="http://schemas.microsoft.com/office/drawing/2014/main" id="{E16B8293-1629-4067-877E-BB4D8406A2EF}"/>
              </a:ext>
            </a:extLst>
          </p:cNvPr>
          <p:cNvCxnSpPr>
            <a:endCxn id="38" idx="0"/>
          </p:cNvCxnSpPr>
          <p:nvPr/>
        </p:nvCxnSpPr>
        <p:spPr>
          <a:xfrm rot="16200000" flipV="1">
            <a:off x="7270297" y="4191816"/>
            <a:ext cx="590550" cy="9797"/>
          </a:xfrm>
          <a:prstGeom prst="straightConnector1">
            <a:avLst/>
          </a:prstGeom>
          <a:ln w="6350">
            <a:solidFill>
              <a:srgbClr val="1103C7"/>
            </a:solidFill>
            <a:prstDash val="dash"/>
            <a:headEnd type="arrow" w="sm" len="sm"/>
            <a:tailEnd type="arrow" w="sm" len="sm"/>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97575A64-91C2-49FF-B9C7-20F4551C4DCA}"/>
              </a:ext>
            </a:extLst>
          </p:cNvPr>
          <p:cNvSpPr txBox="1"/>
          <p:nvPr/>
        </p:nvSpPr>
        <p:spPr>
          <a:xfrm>
            <a:off x="7133473" y="4640781"/>
            <a:ext cx="465192" cy="369332"/>
          </a:xfrm>
          <a:prstGeom prst="rect">
            <a:avLst/>
          </a:prstGeom>
          <a:noFill/>
        </p:spPr>
        <p:txBody>
          <a:bodyPr wrap="none" rtlCol="0">
            <a:spAutoFit/>
          </a:bodyPr>
          <a:lstStyle/>
          <a:p>
            <a:r>
              <a:rPr lang="en-US" dirty="0">
                <a:solidFill>
                  <a:srgbClr val="00B050"/>
                </a:solidFill>
              </a:rPr>
              <a:t>b</a:t>
            </a:r>
            <a:r>
              <a:rPr lang="en-US" baseline="-25000" dirty="0">
                <a:solidFill>
                  <a:srgbClr val="00B050"/>
                </a:solidFill>
              </a:rPr>
              <a:t>n1</a:t>
            </a:r>
          </a:p>
        </p:txBody>
      </p:sp>
      <p:cxnSp>
        <p:nvCxnSpPr>
          <p:cNvPr id="47" name="Straight Connector 46">
            <a:extLst>
              <a:ext uri="{FF2B5EF4-FFF2-40B4-BE49-F238E27FC236}">
                <a16:creationId xmlns:a16="http://schemas.microsoft.com/office/drawing/2014/main" id="{2B9A4165-B9B9-42F3-ACD0-141AB9F17801}"/>
              </a:ext>
            </a:extLst>
          </p:cNvPr>
          <p:cNvCxnSpPr/>
          <p:nvPr/>
        </p:nvCxnSpPr>
        <p:spPr>
          <a:xfrm flipH="1">
            <a:off x="6678930" y="5577840"/>
            <a:ext cx="174171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D08635D4-D425-489D-9878-EDD71C164DBE}"/>
              </a:ext>
            </a:extLst>
          </p:cNvPr>
          <p:cNvCxnSpPr>
            <a:endCxn id="38" idx="6"/>
          </p:cNvCxnSpPr>
          <p:nvPr/>
        </p:nvCxnSpPr>
        <p:spPr>
          <a:xfrm flipV="1">
            <a:off x="7617714" y="4549140"/>
            <a:ext cx="356616" cy="4572"/>
          </a:xfrm>
          <a:prstGeom prst="straightConnector1">
            <a:avLst/>
          </a:prstGeom>
          <a:ln w="6350">
            <a:solidFill>
              <a:srgbClr val="1103C7"/>
            </a:solidFill>
            <a:prstDash val="dash"/>
            <a:headEnd type="arrow" w="sm" len="sm"/>
            <a:tailEnd type="arrow" w="sm" len="sm"/>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3DA5E014-2836-442D-AF7D-D53B42D109A8}"/>
              </a:ext>
            </a:extLst>
          </p:cNvPr>
          <p:cNvSpPr txBox="1"/>
          <p:nvPr/>
        </p:nvSpPr>
        <p:spPr>
          <a:xfrm>
            <a:off x="7553706" y="5181600"/>
            <a:ext cx="377952" cy="307777"/>
          </a:xfrm>
          <a:prstGeom prst="rect">
            <a:avLst/>
          </a:prstGeom>
          <a:noFill/>
        </p:spPr>
        <p:txBody>
          <a:bodyPr wrap="square" rtlCol="0">
            <a:spAutoFit/>
          </a:bodyPr>
          <a:lstStyle/>
          <a:p>
            <a:r>
              <a:rPr lang="en-US" sz="1400" dirty="0">
                <a:solidFill>
                  <a:srgbClr val="FF0000"/>
                </a:solidFill>
              </a:rPr>
              <a:t>c</a:t>
            </a:r>
            <a:r>
              <a:rPr lang="en-US" sz="1400" baseline="-25000" dirty="0">
                <a:solidFill>
                  <a:srgbClr val="FF0000"/>
                </a:solidFill>
              </a:rPr>
              <a:t>y</a:t>
            </a:r>
          </a:p>
        </p:txBody>
      </p:sp>
      <p:cxnSp>
        <p:nvCxnSpPr>
          <p:cNvPr id="50" name="Straight Connector 49">
            <a:extLst>
              <a:ext uri="{FF2B5EF4-FFF2-40B4-BE49-F238E27FC236}">
                <a16:creationId xmlns:a16="http://schemas.microsoft.com/office/drawing/2014/main" id="{DBB24B81-9EBE-48AD-85F9-833881882689}"/>
              </a:ext>
            </a:extLst>
          </p:cNvPr>
          <p:cNvCxnSpPr/>
          <p:nvPr/>
        </p:nvCxnSpPr>
        <p:spPr>
          <a:xfrm rot="16200000" flipH="1">
            <a:off x="7096506" y="5096256"/>
            <a:ext cx="954024" cy="9144"/>
          </a:xfrm>
          <a:prstGeom prst="line">
            <a:avLst/>
          </a:prstGeom>
          <a:ln w="635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A3B964D-3DD0-4A7F-BDBC-BE2C41C6E705}"/>
              </a:ext>
            </a:extLst>
          </p:cNvPr>
          <p:cNvCxnSpPr/>
          <p:nvPr/>
        </p:nvCxnSpPr>
        <p:spPr>
          <a:xfrm rot="10800000">
            <a:off x="6691122" y="4547616"/>
            <a:ext cx="810768" cy="3048"/>
          </a:xfrm>
          <a:prstGeom prst="line">
            <a:avLst/>
          </a:prstGeom>
          <a:ln w="635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E085F952-486D-4C3A-84D9-B85F3D571A1C}"/>
              </a:ext>
            </a:extLst>
          </p:cNvPr>
          <p:cNvSpPr txBox="1"/>
          <p:nvPr/>
        </p:nvSpPr>
        <p:spPr>
          <a:xfrm>
            <a:off x="7474458" y="4081272"/>
            <a:ext cx="377952" cy="307777"/>
          </a:xfrm>
          <a:prstGeom prst="rect">
            <a:avLst/>
          </a:prstGeom>
          <a:noFill/>
        </p:spPr>
        <p:txBody>
          <a:bodyPr wrap="square" rtlCol="0">
            <a:spAutoFit/>
          </a:bodyPr>
          <a:lstStyle/>
          <a:p>
            <a:r>
              <a:rPr lang="en-US" sz="1400" dirty="0" err="1">
                <a:solidFill>
                  <a:srgbClr val="1103C7"/>
                </a:solidFill>
              </a:rPr>
              <a:t>s</a:t>
            </a:r>
            <a:r>
              <a:rPr lang="en-US" sz="1400" baseline="-25000" dirty="0" err="1">
                <a:solidFill>
                  <a:srgbClr val="1103C7"/>
                </a:solidFill>
              </a:rPr>
              <a:t>y</a:t>
            </a:r>
            <a:endParaRPr lang="en-US" sz="1400" baseline="-25000" dirty="0">
              <a:solidFill>
                <a:srgbClr val="1103C7"/>
              </a:solidFill>
            </a:endParaRPr>
          </a:p>
        </p:txBody>
      </p:sp>
      <p:sp>
        <p:nvSpPr>
          <p:cNvPr id="55" name="TextBox 54">
            <a:extLst>
              <a:ext uri="{FF2B5EF4-FFF2-40B4-BE49-F238E27FC236}">
                <a16:creationId xmlns:a16="http://schemas.microsoft.com/office/drawing/2014/main" id="{F769F03F-839C-4A39-8E31-74FF39B020BB}"/>
              </a:ext>
            </a:extLst>
          </p:cNvPr>
          <p:cNvSpPr txBox="1"/>
          <p:nvPr/>
        </p:nvSpPr>
        <p:spPr>
          <a:xfrm>
            <a:off x="7626858" y="4437888"/>
            <a:ext cx="377952" cy="307777"/>
          </a:xfrm>
          <a:prstGeom prst="rect">
            <a:avLst/>
          </a:prstGeom>
          <a:noFill/>
        </p:spPr>
        <p:txBody>
          <a:bodyPr wrap="square" rtlCol="0">
            <a:spAutoFit/>
          </a:bodyPr>
          <a:lstStyle/>
          <a:p>
            <a:r>
              <a:rPr lang="en-US" sz="1400" dirty="0" err="1">
                <a:solidFill>
                  <a:srgbClr val="1103C7"/>
                </a:solidFill>
              </a:rPr>
              <a:t>s</a:t>
            </a:r>
            <a:r>
              <a:rPr lang="en-US" sz="1400" baseline="-25000" dirty="0" err="1">
                <a:solidFill>
                  <a:srgbClr val="1103C7"/>
                </a:solidFill>
              </a:rPr>
              <a:t>x</a:t>
            </a:r>
            <a:endParaRPr lang="en-US" sz="1400" baseline="-25000" dirty="0">
              <a:solidFill>
                <a:srgbClr val="1103C7"/>
              </a:solidFill>
            </a:endParaRPr>
          </a:p>
        </p:txBody>
      </p:sp>
      <p:sp>
        <p:nvSpPr>
          <p:cNvPr id="56" name="TextBox 55">
            <a:extLst>
              <a:ext uri="{FF2B5EF4-FFF2-40B4-BE49-F238E27FC236}">
                <a16:creationId xmlns:a16="http://schemas.microsoft.com/office/drawing/2014/main" id="{816C7750-FA1F-428A-ABBD-80297D75AB43}"/>
              </a:ext>
            </a:extLst>
          </p:cNvPr>
          <p:cNvSpPr txBox="1"/>
          <p:nvPr/>
        </p:nvSpPr>
        <p:spPr>
          <a:xfrm>
            <a:off x="7280055" y="5560900"/>
            <a:ext cx="284052" cy="369332"/>
          </a:xfrm>
          <a:prstGeom prst="rect">
            <a:avLst/>
          </a:prstGeom>
          <a:noFill/>
        </p:spPr>
        <p:txBody>
          <a:bodyPr wrap="none" rtlCol="0">
            <a:spAutoFit/>
          </a:bodyPr>
          <a:lstStyle/>
          <a:p>
            <a:r>
              <a:rPr lang="en-US" dirty="0"/>
              <a:t>x</a:t>
            </a:r>
          </a:p>
        </p:txBody>
      </p:sp>
      <p:sp>
        <p:nvSpPr>
          <p:cNvPr id="57" name="TextBox 56">
            <a:extLst>
              <a:ext uri="{FF2B5EF4-FFF2-40B4-BE49-F238E27FC236}">
                <a16:creationId xmlns:a16="http://schemas.microsoft.com/office/drawing/2014/main" id="{131F8CBC-519A-4C16-9EC9-150519A118DB}"/>
              </a:ext>
            </a:extLst>
          </p:cNvPr>
          <p:cNvSpPr txBox="1"/>
          <p:nvPr/>
        </p:nvSpPr>
        <p:spPr>
          <a:xfrm>
            <a:off x="6407989" y="4367100"/>
            <a:ext cx="288862" cy="369332"/>
          </a:xfrm>
          <a:prstGeom prst="rect">
            <a:avLst/>
          </a:prstGeom>
          <a:noFill/>
        </p:spPr>
        <p:txBody>
          <a:bodyPr wrap="none" rtlCol="0">
            <a:spAutoFit/>
          </a:bodyPr>
          <a:lstStyle/>
          <a:p>
            <a:r>
              <a:rPr lang="en-US" dirty="0"/>
              <a:t>y</a:t>
            </a:r>
          </a:p>
        </p:txBody>
      </p:sp>
      <p:sp>
        <p:nvSpPr>
          <p:cNvPr id="2" name="Slide Number Placeholder 1"/>
          <p:cNvSpPr>
            <a:spLocks noGrp="1"/>
          </p:cNvSpPr>
          <p:nvPr>
            <p:ph type="sldNum" sz="quarter" idx="12"/>
          </p:nvPr>
        </p:nvSpPr>
        <p:spPr/>
        <p:txBody>
          <a:bodyPr/>
          <a:lstStyle/>
          <a:p>
            <a:fld id="{541668AA-79AC-4DC8-A911-BC1DB94E86F8}" type="slidenum">
              <a:rPr lang="en-US" smtClean="0"/>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486"/>
                                        </p:tgtEl>
                                        <p:attrNameLst>
                                          <p:attrName>style.visibility</p:attrName>
                                        </p:attrNameLst>
                                      </p:cBhvr>
                                      <p:to>
                                        <p:strVal val="visible"/>
                                      </p:to>
                                    </p:set>
                                    <p:animEffect transition="in" filter="fade">
                                      <p:cBhvr>
                                        <p:cTn id="7" dur="2000"/>
                                        <p:tgtEl>
                                          <p:spTgt spid="1054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2000"/>
                                        <p:tgtEl>
                                          <p:spTgt spid="3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5488"/>
                                        </p:tgtEl>
                                        <p:attrNameLst>
                                          <p:attrName>style.visibility</p:attrName>
                                        </p:attrNameLst>
                                      </p:cBhvr>
                                      <p:to>
                                        <p:strVal val="visible"/>
                                      </p:to>
                                    </p:set>
                                    <p:animEffect transition="in" filter="fade">
                                      <p:cBhvr>
                                        <p:cTn id="13" dur="500"/>
                                        <p:tgtEl>
                                          <p:spTgt spid="10548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0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20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0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xEl>
                                              <p:pRg st="0" end="0"/>
                                            </p:txEl>
                                          </p:spTgt>
                                        </p:tgtEl>
                                        <p:attrNameLst>
                                          <p:attrName>style.visibility</p:attrName>
                                        </p:attrNameLst>
                                      </p:cBhvr>
                                      <p:to>
                                        <p:strVal val="visible"/>
                                      </p:to>
                                    </p:set>
                                    <p:animEffect transition="in" filter="fade">
                                      <p:cBhvr>
                                        <p:cTn id="27" dur="2000"/>
                                        <p:tgtEl>
                                          <p:spTgt spid="35">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20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20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20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2000"/>
                                        <p:tgtEl>
                                          <p:spTgt spid="42"/>
                                        </p:tgtEl>
                                      </p:cBhvr>
                                    </p:animEffect>
                                  </p:childTnLst>
                                </p:cTn>
                              </p:par>
                              <p:par>
                                <p:cTn id="40" presetID="10" presetClass="entr" presetSubtype="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2000"/>
                                        <p:tgtEl>
                                          <p:spTgt spid="47"/>
                                        </p:tgtEl>
                                      </p:cBhvr>
                                    </p:animEffect>
                                  </p:childTnLst>
                                </p:cTn>
                              </p:par>
                              <p:par>
                                <p:cTn id="43" presetID="10"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2000"/>
                                        <p:tgtEl>
                                          <p:spTgt spid="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2000"/>
                                        <p:tgtEl>
                                          <p:spTgt spid="49"/>
                                        </p:tgtEl>
                                      </p:cBhvr>
                                    </p:animEffect>
                                  </p:childTnLst>
                                </p:cTn>
                              </p:par>
                              <p:par>
                                <p:cTn id="49" presetID="10"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2000"/>
                                        <p:tgtEl>
                                          <p:spTgt spid="50"/>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2000"/>
                                        <p:tgtEl>
                                          <p:spTgt spid="5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20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2000"/>
                                        <p:tgtEl>
                                          <p:spTgt spid="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2000"/>
                                        <p:tgtEl>
                                          <p:spTgt spid="5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2000"/>
                                        <p:tgtEl>
                                          <p:spTgt spid="5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allAtOnce"/>
      <p:bldP spid="34" grpId="0"/>
      <p:bldP spid="35" grpId="0" build="allAtOnce"/>
      <p:bldP spid="38" grpId="0" animBg="1"/>
      <p:bldP spid="39" grpId="0" animBg="1"/>
      <p:bldP spid="40" grpId="0"/>
      <p:bldP spid="46" grpId="0"/>
      <p:bldP spid="49" grpId="0"/>
      <p:bldP spid="54"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98714" y="0"/>
            <a:ext cx="7467600" cy="1066800"/>
          </a:xfrm>
          <a:solidFill>
            <a:schemeClr val="bg1"/>
          </a:solidFill>
        </p:spPr>
        <p:txBody>
          <a:bodyPr>
            <a:noAutofit/>
          </a:bodyPr>
          <a:lstStyle/>
          <a:p>
            <a:r>
              <a:rPr lang="en-US" sz="3100" b="1" dirty="0"/>
              <a:t>Fuzzy Clustering of Multiple Instance</a:t>
            </a:r>
            <a:br>
              <a:rPr lang="en-US" sz="3100" b="1" dirty="0"/>
            </a:br>
            <a:r>
              <a:rPr lang="en-US" sz="3100" b="1" dirty="0"/>
              <a:t>(FCMI) Algorithm</a:t>
            </a:r>
          </a:p>
        </p:txBody>
      </p:sp>
      <p:sp>
        <p:nvSpPr>
          <p:cNvPr id="7" name="Content Placeholder 2"/>
          <p:cNvSpPr>
            <a:spLocks noGrp="1"/>
          </p:cNvSpPr>
          <p:nvPr>
            <p:ph idx="1"/>
          </p:nvPr>
        </p:nvSpPr>
        <p:spPr/>
        <p:txBody>
          <a:bodyPr>
            <a:normAutofit/>
          </a:bodyPr>
          <a:lstStyle/>
          <a:p>
            <a:pPr marL="514350" indent="-514350">
              <a:buNone/>
            </a:pPr>
            <a:r>
              <a:rPr lang="en-US" sz="2400" dirty="0"/>
              <a:t>1) Initialize c</a:t>
            </a:r>
            <a:r>
              <a:rPr lang="en-US" sz="2400" baseline="-25000" dirty="0"/>
              <a:t>1</a:t>
            </a:r>
            <a:r>
              <a:rPr lang="en-US" sz="2400" dirty="0"/>
              <a:t> …</a:t>
            </a:r>
            <a:r>
              <a:rPr lang="en-US" sz="2400" dirty="0" err="1"/>
              <a:t>c</a:t>
            </a:r>
            <a:r>
              <a:rPr lang="en-US" sz="2400" baseline="-25000" dirty="0" err="1"/>
              <a:t>K</a:t>
            </a:r>
            <a:r>
              <a:rPr lang="en-US" sz="2400" dirty="0"/>
              <a:t> and scales s</a:t>
            </a:r>
            <a:r>
              <a:rPr lang="en-US" sz="2400" baseline="-25000" dirty="0"/>
              <a:t>1</a:t>
            </a:r>
            <a:r>
              <a:rPr lang="en-US" sz="2400" dirty="0"/>
              <a:t> …</a:t>
            </a:r>
            <a:r>
              <a:rPr lang="en-US" sz="2400" dirty="0" err="1"/>
              <a:t>s</a:t>
            </a:r>
            <a:r>
              <a:rPr lang="en-US" sz="2400" baseline="-25000" dirty="0" err="1"/>
              <a:t>K</a:t>
            </a:r>
            <a:r>
              <a:rPr lang="en-US" sz="2400" dirty="0"/>
              <a:t> for t</a:t>
            </a:r>
            <a:r>
              <a:rPr lang="en-US" sz="2400" baseline="-25000" dirty="0"/>
              <a:t>1</a:t>
            </a:r>
            <a:r>
              <a:rPr lang="en-US" sz="2400" dirty="0"/>
              <a:t> …</a:t>
            </a:r>
            <a:r>
              <a:rPr lang="en-US" sz="2400" dirty="0" err="1"/>
              <a:t>t</a:t>
            </a:r>
            <a:r>
              <a:rPr lang="en-US" sz="2400" baseline="-25000" dirty="0" err="1"/>
              <a:t>K</a:t>
            </a:r>
            <a:endParaRPr lang="en-US" sz="2400" dirty="0"/>
          </a:p>
          <a:p>
            <a:pPr marL="514350" indent="-514350">
              <a:buNone/>
            </a:pPr>
            <a:r>
              <a:rPr lang="en-US" sz="2400" dirty="0"/>
              <a:t>2) Repeat</a:t>
            </a:r>
          </a:p>
          <a:p>
            <a:pPr marL="514350" indent="-514350">
              <a:buNone/>
            </a:pPr>
            <a:r>
              <a:rPr lang="en-US" sz="2400" dirty="0"/>
              <a:t>     2a) Compute U. </a:t>
            </a:r>
          </a:p>
          <a:p>
            <a:pPr marL="514350" indent="-514350">
              <a:buNone/>
            </a:pPr>
            <a:r>
              <a:rPr lang="en-US" sz="2400" dirty="0"/>
              <a:t>     2b) For each target concept t</a:t>
            </a:r>
            <a:r>
              <a:rPr lang="en-US" sz="2400" baseline="-25000" dirty="0"/>
              <a:t>k</a:t>
            </a:r>
            <a:r>
              <a:rPr lang="en-US" sz="2400" dirty="0"/>
              <a:t>, k=1..K</a:t>
            </a:r>
            <a:endParaRPr lang="en-US" sz="2400" baseline="-25000" dirty="0"/>
          </a:p>
          <a:p>
            <a:pPr marL="514350" indent="-514350">
              <a:buNone/>
            </a:pPr>
            <a:r>
              <a:rPr lang="en-US" sz="2400" dirty="0"/>
              <a:t>         	Repeat</a:t>
            </a:r>
          </a:p>
          <a:p>
            <a:pPr marL="514350" indent="-514350">
              <a:buNone/>
            </a:pPr>
            <a:r>
              <a:rPr lang="en-US" sz="2400" dirty="0"/>
              <a:t>                    Use gradient descent to optimize c</a:t>
            </a:r>
            <a:r>
              <a:rPr lang="en-US" sz="2400" baseline="-25000" dirty="0"/>
              <a:t>k</a:t>
            </a:r>
            <a:r>
              <a:rPr lang="en-US" sz="2400" dirty="0"/>
              <a:t> and s</a:t>
            </a:r>
            <a:r>
              <a:rPr lang="en-US" sz="2400" baseline="-25000" dirty="0"/>
              <a:t>k</a:t>
            </a:r>
            <a:r>
              <a:rPr lang="en-US" sz="2400" dirty="0"/>
              <a:t>.  	 	                  	Until c</a:t>
            </a:r>
            <a:r>
              <a:rPr lang="en-US" sz="2400" baseline="-25000" dirty="0"/>
              <a:t>k</a:t>
            </a:r>
            <a:r>
              <a:rPr lang="en-US" sz="2400" dirty="0"/>
              <a:t> does not change significantly.</a:t>
            </a:r>
          </a:p>
          <a:p>
            <a:pPr marL="514350" indent="-514350">
              <a:buNone/>
            </a:pPr>
            <a:r>
              <a:rPr lang="en-US" sz="2400" dirty="0"/>
              <a:t>    Until no centers change significantly.</a:t>
            </a:r>
          </a:p>
          <a:p>
            <a:pPr marL="514350" indent="-514350">
              <a:buNone/>
            </a:pPr>
            <a:r>
              <a:rPr lang="en-US" sz="2400" dirty="0"/>
              <a:t>3) Return centers, scales, and memberships.</a:t>
            </a:r>
          </a:p>
        </p:txBody>
      </p:sp>
      <p:sp>
        <p:nvSpPr>
          <p:cNvPr id="9" name="Rectangle 8">
            <a:extLst>
              <a:ext uri="{FF2B5EF4-FFF2-40B4-BE49-F238E27FC236}">
                <a16:creationId xmlns:a16="http://schemas.microsoft.com/office/drawing/2014/main" id="{B0F83A12-3429-4F1A-9FFA-1C5E4215BF0F}"/>
              </a:ext>
            </a:extLst>
          </p:cNvPr>
          <p:cNvSpPr/>
          <p:nvPr/>
        </p:nvSpPr>
        <p:spPr>
          <a:xfrm>
            <a:off x="965200" y="2095500"/>
            <a:ext cx="1587500" cy="34290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9793A6-8B00-4D5B-A21B-0985C2CEE53A}"/>
              </a:ext>
            </a:extLst>
          </p:cNvPr>
          <p:cNvSpPr/>
          <p:nvPr/>
        </p:nvSpPr>
        <p:spPr>
          <a:xfrm>
            <a:off x="5715000" y="3441700"/>
            <a:ext cx="1181100" cy="34290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C379055-5565-4CF2-B6CD-2449639A5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81" y="4095825"/>
            <a:ext cx="8809038" cy="2577316"/>
          </a:xfrm>
          <a:prstGeom prst="rect">
            <a:avLst/>
          </a:prstGeom>
        </p:spPr>
      </p:pic>
      <p:graphicFrame>
        <p:nvGraphicFramePr>
          <p:cNvPr id="6" name="Object 9">
            <a:extLst>
              <a:ext uri="{FF2B5EF4-FFF2-40B4-BE49-F238E27FC236}">
                <a16:creationId xmlns:a16="http://schemas.microsoft.com/office/drawing/2014/main" id="{429E2CBA-FA21-46E2-B1C8-DEF0D7B8C8E9}"/>
              </a:ext>
            </a:extLst>
          </p:cNvPr>
          <p:cNvGraphicFramePr>
            <a:graphicFrameLocks noChangeAspect="1"/>
          </p:cNvGraphicFramePr>
          <p:nvPr>
            <p:extLst>
              <p:ext uri="{D42A27DB-BD31-4B8C-83A1-F6EECF244321}">
                <p14:modId xmlns:p14="http://schemas.microsoft.com/office/powerpoint/2010/main" val="2736556875"/>
              </p:ext>
            </p:extLst>
          </p:nvPr>
        </p:nvGraphicFramePr>
        <p:xfrm>
          <a:off x="76200" y="3827463"/>
          <a:ext cx="8659813" cy="1282700"/>
        </p:xfrm>
        <a:graphic>
          <a:graphicData uri="http://schemas.openxmlformats.org/presentationml/2006/ole">
            <mc:AlternateContent xmlns:mc="http://schemas.openxmlformats.org/markup-compatibility/2006">
              <mc:Choice xmlns:v="urn:schemas-microsoft-com:vml" Requires="v">
                <p:oleObj spid="_x0000_s140186" name="Equation" r:id="rId5" imgW="2666880" imgH="431640" progId="Equation.3">
                  <p:embed/>
                </p:oleObj>
              </mc:Choice>
              <mc:Fallback>
                <p:oleObj name="Equation" r:id="rId5" imgW="2666880" imgH="431640" progId="Equation.3">
                  <p:embed/>
                  <p:pic>
                    <p:nvPicPr>
                      <p:cNvPr id="512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827463"/>
                        <a:ext cx="8659813" cy="1282700"/>
                      </a:xfrm>
                      <a:prstGeom prst="rect">
                        <a:avLst/>
                      </a:prstGeom>
                      <a:solidFill>
                        <a:schemeClr val="bg1"/>
                      </a:solidFill>
                      <a:extLst/>
                    </p:spPr>
                  </p:pic>
                </p:oleObj>
              </mc:Fallback>
            </mc:AlternateContent>
          </a:graphicData>
        </a:graphic>
      </p:graphicFrame>
      <p:graphicFrame>
        <p:nvGraphicFramePr>
          <p:cNvPr id="4" name="Object 8">
            <a:extLst>
              <a:ext uri="{FF2B5EF4-FFF2-40B4-BE49-F238E27FC236}">
                <a16:creationId xmlns:a16="http://schemas.microsoft.com/office/drawing/2014/main" id="{1FFB4F3F-FB69-4411-8435-E41E7BDDD635}"/>
              </a:ext>
            </a:extLst>
          </p:cNvPr>
          <p:cNvGraphicFramePr>
            <a:graphicFrameLocks noChangeAspect="1"/>
          </p:cNvGraphicFramePr>
          <p:nvPr>
            <p:extLst>
              <p:ext uri="{D42A27DB-BD31-4B8C-83A1-F6EECF244321}">
                <p14:modId xmlns:p14="http://schemas.microsoft.com/office/powerpoint/2010/main" val="3402307492"/>
              </p:ext>
            </p:extLst>
          </p:nvPr>
        </p:nvGraphicFramePr>
        <p:xfrm>
          <a:off x="12700" y="5110163"/>
          <a:ext cx="8742673" cy="1282700"/>
        </p:xfrm>
        <a:graphic>
          <a:graphicData uri="http://schemas.openxmlformats.org/presentationml/2006/ole">
            <mc:AlternateContent xmlns:mc="http://schemas.openxmlformats.org/markup-compatibility/2006">
              <mc:Choice xmlns:v="urn:schemas-microsoft-com:vml" Requires="v">
                <p:oleObj spid="_x0000_s140187" name="Equation" r:id="rId7" imgW="2743200" imgH="431640" progId="Equation.3">
                  <p:embed/>
                </p:oleObj>
              </mc:Choice>
              <mc:Fallback>
                <p:oleObj name="Equation" r:id="rId7" imgW="2743200" imgH="431640" progId="Equation.3">
                  <p:embed/>
                  <p:pic>
                    <p:nvPicPr>
                      <p:cNvPr id="512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00" y="5110163"/>
                        <a:ext cx="8742673" cy="1282700"/>
                      </a:xfrm>
                      <a:prstGeom prst="rect">
                        <a:avLst/>
                      </a:prstGeom>
                      <a:solidFill>
                        <a:schemeClr val="bg1"/>
                      </a:solidFill>
                      <a:extLst/>
                    </p:spPr>
                  </p:pic>
                </p:oleObj>
              </mc:Fallback>
            </mc:AlternateContent>
          </a:graphicData>
        </a:graphic>
      </p:graphicFrame>
      <p:sp>
        <p:nvSpPr>
          <p:cNvPr id="2" name="Slide Number Placeholder 1"/>
          <p:cNvSpPr>
            <a:spLocks noGrp="1"/>
          </p:cNvSpPr>
          <p:nvPr>
            <p:ph type="sldNum" sz="quarter" idx="12"/>
          </p:nvPr>
        </p:nvSpPr>
        <p:spPr/>
        <p:txBody>
          <a:bodyPr/>
          <a:lstStyle/>
          <a:p>
            <a:fld id="{541668AA-79AC-4DC8-A911-BC1DB94E86F8}" type="slidenum">
              <a:rPr lang="en-US" smtClean="0"/>
              <a:pPr/>
              <a:t>15</a:t>
            </a:fld>
            <a:endParaRPr lang="en-US"/>
          </a:p>
        </p:txBody>
      </p:sp>
    </p:spTree>
    <p:extLst>
      <p:ext uri="{BB962C8B-B14F-4D97-AF65-F5344CB8AC3E}">
        <p14:creationId xmlns:p14="http://schemas.microsoft.com/office/powerpoint/2010/main" val="6031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xit" presetSubtype="0" fill="hold" grpId="1"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2AD820A-C1B5-444A-A1BF-4BEB4C967F02}"/>
              </a:ext>
            </a:extLst>
          </p:cNvPr>
          <p:cNvSpPr>
            <a:spLocks noGrp="1"/>
          </p:cNvSpPr>
          <p:nvPr>
            <p:ph idx="1"/>
          </p:nvPr>
        </p:nvSpPr>
        <p:spPr>
          <a:xfrm>
            <a:off x="95371" y="838200"/>
            <a:ext cx="8915400" cy="5181600"/>
          </a:xfrm>
        </p:spPr>
        <p:txBody>
          <a:bodyPr/>
          <a:lstStyle/>
          <a:p>
            <a:r>
              <a:rPr lang="en-US" b="1" dirty="0"/>
              <a:t>Membership ambiguities with the Fuzzy Membership</a:t>
            </a:r>
          </a:p>
        </p:txBody>
      </p:sp>
      <p:pic>
        <p:nvPicPr>
          <p:cNvPr id="5" name="Picture 4">
            <a:extLst>
              <a:ext uri="{FF2B5EF4-FFF2-40B4-BE49-F238E27FC236}">
                <a16:creationId xmlns:a16="http://schemas.microsoft.com/office/drawing/2014/main" id="{DCC8EA64-C36E-4B6B-B5BA-74148EAA2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71" y="1452253"/>
            <a:ext cx="5086651" cy="4924577"/>
          </a:xfrm>
          <a:prstGeom prst="rect">
            <a:avLst/>
          </a:prstGeom>
        </p:spPr>
      </p:pic>
      <p:sp>
        <p:nvSpPr>
          <p:cNvPr id="7" name="Content Placeholder 2">
            <a:extLst>
              <a:ext uri="{FF2B5EF4-FFF2-40B4-BE49-F238E27FC236}">
                <a16:creationId xmlns:a16="http://schemas.microsoft.com/office/drawing/2014/main" id="{D498BA8C-440B-485B-9761-BB45037F446D}"/>
              </a:ext>
            </a:extLst>
          </p:cNvPr>
          <p:cNvSpPr txBox="1">
            <a:spLocks/>
          </p:cNvSpPr>
          <p:nvPr/>
        </p:nvSpPr>
        <p:spPr>
          <a:xfrm>
            <a:off x="5311140" y="1657993"/>
            <a:ext cx="3174274" cy="2518856"/>
          </a:xfrm>
          <a:prstGeom prst="rect">
            <a:avLst/>
          </a:prstGeom>
        </p:spPr>
        <p:txBody>
          <a:bodyPr/>
          <a:lstStyle>
            <a:lvl1pPr marL="342900" indent="-342900" algn="l" defTabSz="457200" rtl="0" eaLnBrk="1" latinLnBrk="0" hangingPunct="1">
              <a:spcBef>
                <a:spcPct val="20000"/>
              </a:spcBef>
              <a:buClr>
                <a:srgbClr val="FF0000"/>
              </a:buClr>
              <a:buSzPct val="75000"/>
              <a:buFont typeface="Wingdings" panose="05000000000000000000" pitchFamily="2" charset="2"/>
              <a:buChar char="q"/>
              <a:defRPr sz="2000" kern="1200" baseline="0">
                <a:solidFill>
                  <a:schemeClr val="tx1"/>
                </a:solidFill>
                <a:latin typeface="Times New Roman" panose="02020603050405020304" pitchFamily="18" charset="0"/>
                <a:ea typeface="+mn-ea"/>
                <a:cs typeface="+mn-cs"/>
              </a:defRPr>
            </a:lvl1pPr>
            <a:lvl2pPr marL="742950" indent="-285750" algn="l" defTabSz="457200" rtl="0" eaLnBrk="1" latinLnBrk="0" hangingPunct="1">
              <a:spcBef>
                <a:spcPct val="20000"/>
              </a:spcBef>
              <a:buClr>
                <a:srgbClr val="FF0000"/>
              </a:buClr>
              <a:buFont typeface="Wingdings" panose="05000000000000000000" pitchFamily="2" charset="2"/>
              <a:buChar char="Ø"/>
              <a:defRPr sz="1800" kern="1200" baseline="0">
                <a:solidFill>
                  <a:schemeClr val="tx1"/>
                </a:solidFill>
                <a:latin typeface="Times New Roman" panose="02020603050405020304" pitchFamily="18" charset="0"/>
                <a:ea typeface="+mn-ea"/>
                <a:cs typeface="+mn-cs"/>
              </a:defRPr>
            </a:lvl2pPr>
            <a:lvl3pPr marL="1143000" indent="-228600" algn="l" defTabSz="457200" rtl="0" eaLnBrk="1" latinLnBrk="0" hangingPunct="1">
              <a:spcBef>
                <a:spcPct val="20000"/>
              </a:spcBef>
              <a:buClr>
                <a:srgbClr val="FF0000"/>
              </a:buClr>
              <a:buFont typeface="Wingdings" panose="05000000000000000000" pitchFamily="2" charset="2"/>
              <a:buChar char="§"/>
              <a:defRPr sz="1600" kern="1200" baseline="0">
                <a:solidFill>
                  <a:schemeClr val="tx1"/>
                </a:solidFill>
                <a:latin typeface="Times New Roman" panose="02020603050405020304" pitchFamily="18" charset="0"/>
                <a:ea typeface="+mn-ea"/>
                <a:cs typeface="+mn-cs"/>
              </a:defRPr>
            </a:lvl3pPr>
            <a:lvl4pPr marL="1600200" indent="-228600" algn="l" defTabSz="457200" rtl="0" eaLnBrk="1" latinLnBrk="0" hangingPunct="1">
              <a:spcBef>
                <a:spcPct val="20000"/>
              </a:spcBef>
              <a:buClr>
                <a:srgbClr val="FF0000"/>
              </a:buClr>
              <a:buFont typeface="Wingdings" panose="05000000000000000000" pitchFamily="2" charset="2"/>
              <a:buChar char="ü"/>
              <a:defRPr sz="1400" kern="1200" baseline="0">
                <a:solidFill>
                  <a:schemeClr val="tx1"/>
                </a:solidFill>
                <a:latin typeface="Times New Roman" panose="02020603050405020304" pitchFamily="18" charset="0"/>
                <a:ea typeface="+mn-ea"/>
                <a:cs typeface="+mn-cs"/>
              </a:defRPr>
            </a:lvl4pPr>
            <a:lvl5pPr marL="2057400" indent="-228600" algn="l" defTabSz="457200" rtl="0" eaLnBrk="1" latinLnBrk="0" hangingPunct="1">
              <a:spcBef>
                <a:spcPct val="20000"/>
              </a:spcBef>
              <a:buClr>
                <a:srgbClr val="FF0000"/>
              </a:buClr>
              <a:buFont typeface="Arial"/>
              <a:buChar char="»"/>
              <a:defRPr sz="1400" kern="1200" baseline="0">
                <a:solidFill>
                  <a:schemeClr val="tx1"/>
                </a:solidFill>
                <a:latin typeface="Times New Roman" panose="02020603050405020304"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00B0F0"/>
                </a:solidFill>
              </a:rPr>
              <a:t>B1={A,B,C,D,E}</a:t>
            </a:r>
          </a:p>
          <a:p>
            <a:r>
              <a:rPr lang="en-US" b="1" dirty="0">
                <a:solidFill>
                  <a:srgbClr val="FFC000"/>
                </a:solidFill>
              </a:rPr>
              <a:t>B2={</a:t>
            </a:r>
            <a:r>
              <a:rPr lang="en-US" b="1" dirty="0" err="1">
                <a:solidFill>
                  <a:srgbClr val="FFC000"/>
                </a:solidFill>
              </a:rPr>
              <a:t>a,b,c,d,e</a:t>
            </a:r>
            <a:r>
              <a:rPr lang="en-US" b="1" dirty="0">
                <a:solidFill>
                  <a:srgbClr val="FFC000"/>
                </a:solidFill>
              </a:rPr>
              <a:t>}</a:t>
            </a:r>
          </a:p>
          <a:p>
            <a:r>
              <a:rPr lang="en-US" b="1" dirty="0"/>
              <a:t>u</a:t>
            </a:r>
            <a:r>
              <a:rPr lang="en-US" b="1" baseline="-25000" dirty="0"/>
              <a:t>11 </a:t>
            </a:r>
            <a:r>
              <a:rPr lang="en-US" b="1" dirty="0"/>
              <a:t>≈ u</a:t>
            </a:r>
            <a:r>
              <a:rPr lang="en-US" b="1" baseline="-25000" dirty="0"/>
              <a:t>21</a:t>
            </a:r>
            <a:r>
              <a:rPr lang="en-US" b="1" dirty="0"/>
              <a:t> ≈ 0.5</a:t>
            </a:r>
          </a:p>
          <a:p>
            <a:r>
              <a:rPr lang="en-US" b="1" dirty="0"/>
              <a:t>u</a:t>
            </a:r>
            <a:r>
              <a:rPr lang="en-US" b="1" baseline="-25000" dirty="0"/>
              <a:t>12 </a:t>
            </a:r>
            <a:r>
              <a:rPr lang="en-US" b="1" dirty="0"/>
              <a:t>≈ u</a:t>
            </a:r>
            <a:r>
              <a:rPr lang="en-US" b="1" baseline="-25000" dirty="0"/>
              <a:t>22</a:t>
            </a:r>
            <a:r>
              <a:rPr lang="en-US" b="1" dirty="0"/>
              <a:t> ≈ 0.5</a:t>
            </a:r>
          </a:p>
          <a:p>
            <a:endParaRPr lang="en-US" b="1" dirty="0"/>
          </a:p>
          <a:p>
            <a:pPr>
              <a:buFont typeface="Wingdings" panose="05000000000000000000" pitchFamily="2" charset="2"/>
              <a:buNone/>
            </a:pPr>
            <a:endParaRPr lang="en-US" dirty="0"/>
          </a:p>
        </p:txBody>
      </p:sp>
      <p:sp>
        <p:nvSpPr>
          <p:cNvPr id="3" name="Slide Number Placeholder 2"/>
          <p:cNvSpPr>
            <a:spLocks noGrp="1"/>
          </p:cNvSpPr>
          <p:nvPr>
            <p:ph type="sldNum" sz="quarter" idx="12"/>
          </p:nvPr>
        </p:nvSpPr>
        <p:spPr/>
        <p:txBody>
          <a:bodyPr/>
          <a:lstStyle/>
          <a:p>
            <a:fld id="{541668AA-79AC-4DC8-A911-BC1DB94E86F8}" type="slidenum">
              <a:rPr lang="en-US" smtClean="0"/>
              <a:pPr/>
              <a:t>16</a:t>
            </a:fld>
            <a:endParaRPr lang="en-US"/>
          </a:p>
        </p:txBody>
      </p:sp>
    </p:spTree>
    <p:extLst>
      <p:ext uri="{BB962C8B-B14F-4D97-AF65-F5344CB8AC3E}">
        <p14:creationId xmlns:p14="http://schemas.microsoft.com/office/powerpoint/2010/main" val="110940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92348" y="0"/>
            <a:ext cx="7500670" cy="914400"/>
          </a:xfrm>
          <a:solidFill>
            <a:schemeClr val="bg1"/>
          </a:solidFill>
        </p:spPr>
        <p:txBody>
          <a:bodyPr>
            <a:noAutofit/>
          </a:bodyPr>
          <a:lstStyle/>
          <a:p>
            <a:r>
              <a:rPr lang="en-US" sz="2900" b="1" dirty="0"/>
              <a:t>Proposed Work: </a:t>
            </a:r>
            <a:br>
              <a:rPr lang="en-US" sz="2900" b="1" dirty="0"/>
            </a:br>
            <a:r>
              <a:rPr lang="en-US" sz="2900" dirty="0" err="1"/>
              <a:t>Possibilistic</a:t>
            </a:r>
            <a:r>
              <a:rPr lang="en-US" sz="2900" b="1" dirty="0"/>
              <a:t> Multiple Concept DD (PMDD)</a:t>
            </a:r>
          </a:p>
        </p:txBody>
      </p:sp>
      <p:graphicFrame>
        <p:nvGraphicFramePr>
          <p:cNvPr id="1033" name="Object 9"/>
          <p:cNvGraphicFramePr>
            <a:graphicFrameLocks noChangeAspect="1"/>
          </p:cNvGraphicFramePr>
          <p:nvPr>
            <p:extLst>
              <p:ext uri="{D42A27DB-BD31-4B8C-83A1-F6EECF244321}">
                <p14:modId xmlns:p14="http://schemas.microsoft.com/office/powerpoint/2010/main" val="2872214395"/>
              </p:ext>
            </p:extLst>
          </p:nvPr>
        </p:nvGraphicFramePr>
        <p:xfrm>
          <a:off x="5412379" y="883383"/>
          <a:ext cx="1589313" cy="1125070"/>
        </p:xfrm>
        <a:graphic>
          <a:graphicData uri="http://schemas.openxmlformats.org/presentationml/2006/ole">
            <mc:AlternateContent xmlns:mc="http://schemas.openxmlformats.org/markup-compatibility/2006">
              <mc:Choice xmlns:v="urn:schemas-microsoft-com:vml" Requires="v">
                <p:oleObj spid="_x0000_s130673" name="Equation" r:id="rId3" imgW="609480" imgH="431640" progId="Equation.3">
                  <p:embed/>
                </p:oleObj>
              </mc:Choice>
              <mc:Fallback>
                <p:oleObj name="Equation" r:id="rId3" imgW="609480" imgH="431640" progId="Equation.3">
                  <p:embed/>
                  <p:pic>
                    <p:nvPicPr>
                      <p:cNvPr id="1033" name="Object 9"/>
                      <p:cNvPicPr>
                        <a:picLocks noChangeAspect="1" noChangeArrowheads="1"/>
                      </p:cNvPicPr>
                      <p:nvPr/>
                    </p:nvPicPr>
                    <p:blipFill>
                      <a:blip r:embed="rId4"/>
                      <a:srcRect/>
                      <a:stretch>
                        <a:fillRect/>
                      </a:stretch>
                    </p:blipFill>
                    <p:spPr bwMode="auto">
                      <a:xfrm>
                        <a:off x="5412379" y="883383"/>
                        <a:ext cx="1589313" cy="1125070"/>
                      </a:xfrm>
                      <a:prstGeom prst="rect">
                        <a:avLst/>
                      </a:prstGeom>
                      <a:noFill/>
                      <a:extLst/>
                    </p:spPr>
                  </p:pic>
                </p:oleObj>
              </mc:Fallback>
            </mc:AlternateContent>
          </a:graphicData>
        </a:graphic>
      </p:graphicFrame>
      <p:sp>
        <p:nvSpPr>
          <p:cNvPr id="12" name="Content Placeholder 2"/>
          <p:cNvSpPr>
            <a:spLocks noGrp="1"/>
          </p:cNvSpPr>
          <p:nvPr>
            <p:ph idx="1"/>
          </p:nvPr>
        </p:nvSpPr>
        <p:spPr>
          <a:xfrm>
            <a:off x="152400" y="1021118"/>
            <a:ext cx="8915400" cy="1130300"/>
          </a:xfrm>
        </p:spPr>
        <p:txBody>
          <a:bodyPr/>
          <a:lstStyle/>
          <a:p>
            <a:r>
              <a:rPr lang="en-US" b="1" dirty="0"/>
              <a:t>We relax the membership constraint that  </a:t>
            </a:r>
          </a:p>
          <a:p>
            <a:endParaRPr lang="en-US" b="1" dirty="0"/>
          </a:p>
          <a:p>
            <a:pPr marL="0" indent="0">
              <a:buNone/>
            </a:pPr>
            <a:endParaRPr lang="en-US" b="1" dirty="0"/>
          </a:p>
          <a:p>
            <a:pPr marL="0" indent="0">
              <a:buNone/>
            </a:pPr>
            <a:endParaRPr lang="en-US" b="1" dirty="0"/>
          </a:p>
        </p:txBody>
      </p:sp>
      <p:pic>
        <p:nvPicPr>
          <p:cNvPr id="7" name="Picture 6">
            <a:extLst>
              <a:ext uri="{FF2B5EF4-FFF2-40B4-BE49-F238E27FC236}">
                <a16:creationId xmlns:a16="http://schemas.microsoft.com/office/drawing/2014/main" id="{2E88F794-50F9-465A-91A5-670A90309BFA}"/>
              </a:ext>
            </a:extLst>
          </p:cNvPr>
          <p:cNvPicPr>
            <a:picLocks noChangeAspect="1"/>
          </p:cNvPicPr>
          <p:nvPr/>
        </p:nvPicPr>
        <p:blipFill rotWithShape="1">
          <a:blip r:embed="rId5"/>
          <a:srcRect l="23526" t="50000" r="16021" b="39630"/>
          <a:stretch/>
        </p:blipFill>
        <p:spPr>
          <a:xfrm>
            <a:off x="592348" y="2761018"/>
            <a:ext cx="7536802" cy="1455382"/>
          </a:xfrm>
          <a:prstGeom prst="rect">
            <a:avLst/>
          </a:prstGeom>
        </p:spPr>
      </p:pic>
      <p:sp>
        <p:nvSpPr>
          <p:cNvPr id="2" name="Slide Number Placeholder 1"/>
          <p:cNvSpPr>
            <a:spLocks noGrp="1"/>
          </p:cNvSpPr>
          <p:nvPr>
            <p:ph type="sldNum" sz="quarter" idx="12"/>
          </p:nvPr>
        </p:nvSpPr>
        <p:spPr/>
        <p:txBody>
          <a:bodyPr/>
          <a:lstStyle/>
          <a:p>
            <a:fld id="{541668AA-79AC-4DC8-A911-BC1DB94E86F8}" type="slidenum">
              <a:rPr lang="en-US" smtClean="0"/>
              <a:pPr/>
              <a:t>17</a:t>
            </a:fld>
            <a:endParaRPr lang="en-US"/>
          </a:p>
        </p:txBody>
      </p:sp>
    </p:spTree>
    <p:extLst>
      <p:ext uri="{BB962C8B-B14F-4D97-AF65-F5344CB8AC3E}">
        <p14:creationId xmlns:p14="http://schemas.microsoft.com/office/powerpoint/2010/main" val="323729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6014" y="0"/>
            <a:ext cx="7467600" cy="1066800"/>
          </a:xfrm>
          <a:solidFill>
            <a:schemeClr val="bg1"/>
          </a:solidFill>
        </p:spPr>
        <p:txBody>
          <a:bodyPr>
            <a:noAutofit/>
          </a:bodyPr>
          <a:lstStyle/>
          <a:p>
            <a:r>
              <a:rPr lang="en-US" sz="3100" b="1" dirty="0" err="1"/>
              <a:t>Possibilistic</a:t>
            </a:r>
            <a:r>
              <a:rPr lang="en-US" sz="3100" b="1" dirty="0"/>
              <a:t> Clustering of Multiple Instance</a:t>
            </a:r>
            <a:br>
              <a:rPr lang="en-US" sz="3100" b="1" dirty="0"/>
            </a:br>
            <a:r>
              <a:rPr lang="en-US" sz="3100" b="1" dirty="0"/>
              <a:t>(PCMI) Algorithm</a:t>
            </a:r>
          </a:p>
        </p:txBody>
      </p:sp>
      <p:sp>
        <p:nvSpPr>
          <p:cNvPr id="7" name="Content Placeholder 2"/>
          <p:cNvSpPr>
            <a:spLocks noGrp="1"/>
          </p:cNvSpPr>
          <p:nvPr>
            <p:ph idx="1"/>
          </p:nvPr>
        </p:nvSpPr>
        <p:spPr/>
        <p:txBody>
          <a:bodyPr>
            <a:normAutofit/>
          </a:bodyPr>
          <a:lstStyle/>
          <a:p>
            <a:pPr marL="514350" indent="-514350">
              <a:buNone/>
            </a:pPr>
            <a:r>
              <a:rPr lang="en-US" sz="2400" dirty="0"/>
              <a:t>1) Initialize c</a:t>
            </a:r>
            <a:r>
              <a:rPr lang="en-US" sz="2400" baseline="-25000" dirty="0"/>
              <a:t>1</a:t>
            </a:r>
            <a:r>
              <a:rPr lang="en-US" sz="2400" dirty="0"/>
              <a:t> …</a:t>
            </a:r>
            <a:r>
              <a:rPr lang="en-US" sz="2400" dirty="0" err="1"/>
              <a:t>c</a:t>
            </a:r>
            <a:r>
              <a:rPr lang="en-US" sz="2400" baseline="-25000" dirty="0" err="1"/>
              <a:t>K</a:t>
            </a:r>
            <a:r>
              <a:rPr lang="en-US" sz="2400" dirty="0"/>
              <a:t> and scales s</a:t>
            </a:r>
            <a:r>
              <a:rPr lang="en-US" sz="2400" baseline="-25000" dirty="0"/>
              <a:t>1</a:t>
            </a:r>
            <a:r>
              <a:rPr lang="en-US" sz="2400" dirty="0"/>
              <a:t> …</a:t>
            </a:r>
            <a:r>
              <a:rPr lang="en-US" sz="2400" dirty="0" err="1"/>
              <a:t>s</a:t>
            </a:r>
            <a:r>
              <a:rPr lang="en-US" sz="2400" baseline="-25000" dirty="0" err="1"/>
              <a:t>K</a:t>
            </a:r>
            <a:r>
              <a:rPr lang="en-US" sz="2400" dirty="0" err="1"/>
              <a:t>.</a:t>
            </a:r>
            <a:r>
              <a:rPr lang="en-US" sz="2400" dirty="0"/>
              <a:t> </a:t>
            </a:r>
          </a:p>
          <a:p>
            <a:pPr marL="514350" indent="-514350">
              <a:buNone/>
            </a:pPr>
            <a:r>
              <a:rPr lang="en-US" sz="2400" dirty="0"/>
              <a:t>2) Repeat</a:t>
            </a:r>
          </a:p>
          <a:p>
            <a:pPr marL="514350" indent="-514350">
              <a:buNone/>
            </a:pPr>
            <a:r>
              <a:rPr lang="en-US" sz="2400" dirty="0"/>
              <a:t>     2a) Compute U. </a:t>
            </a:r>
          </a:p>
          <a:p>
            <a:pPr marL="514350" indent="-514350">
              <a:buNone/>
            </a:pPr>
            <a:r>
              <a:rPr lang="en-US" sz="2400" dirty="0"/>
              <a:t>     2b) For each target concept t</a:t>
            </a:r>
            <a:r>
              <a:rPr lang="en-US" sz="2400" baseline="-25000" dirty="0"/>
              <a:t>k</a:t>
            </a:r>
            <a:r>
              <a:rPr lang="en-US" sz="2400" dirty="0"/>
              <a:t>, k=1..K</a:t>
            </a:r>
            <a:endParaRPr lang="en-US" sz="2400" baseline="-25000" dirty="0"/>
          </a:p>
          <a:p>
            <a:pPr marL="514350" indent="-514350">
              <a:buNone/>
            </a:pPr>
            <a:r>
              <a:rPr lang="en-US" sz="2400" dirty="0"/>
              <a:t>         	Repeat</a:t>
            </a:r>
          </a:p>
          <a:p>
            <a:pPr marL="514350" indent="-514350">
              <a:buNone/>
            </a:pPr>
            <a:r>
              <a:rPr lang="en-US" sz="2400" dirty="0"/>
              <a:t>                    Use gradient descent to optimize c</a:t>
            </a:r>
            <a:r>
              <a:rPr lang="en-US" sz="2400" baseline="-25000" dirty="0"/>
              <a:t>k</a:t>
            </a:r>
            <a:r>
              <a:rPr lang="en-US" sz="2400" dirty="0"/>
              <a:t> and s</a:t>
            </a:r>
            <a:r>
              <a:rPr lang="en-US" sz="2400" baseline="-25000" dirty="0"/>
              <a:t>k</a:t>
            </a:r>
            <a:r>
              <a:rPr lang="en-US" sz="2400" dirty="0"/>
              <a:t>.  	 	                  	Until c</a:t>
            </a:r>
            <a:r>
              <a:rPr lang="en-US" sz="2400" baseline="-25000" dirty="0"/>
              <a:t>k</a:t>
            </a:r>
            <a:r>
              <a:rPr lang="en-US" sz="2400" dirty="0"/>
              <a:t> does not change significantly.</a:t>
            </a:r>
          </a:p>
          <a:p>
            <a:pPr marL="514350" indent="-514350">
              <a:buNone/>
            </a:pPr>
            <a:r>
              <a:rPr lang="en-US" sz="2400" dirty="0"/>
              <a:t>    Until no centers change significantly.</a:t>
            </a:r>
          </a:p>
          <a:p>
            <a:pPr marL="514350" indent="-514350">
              <a:buNone/>
            </a:pPr>
            <a:r>
              <a:rPr lang="en-US" sz="2400" dirty="0"/>
              <a:t>3) Return centers, scales, and memberships.</a:t>
            </a:r>
          </a:p>
        </p:txBody>
      </p:sp>
      <p:sp>
        <p:nvSpPr>
          <p:cNvPr id="9" name="Rectangle 8">
            <a:extLst>
              <a:ext uri="{FF2B5EF4-FFF2-40B4-BE49-F238E27FC236}">
                <a16:creationId xmlns:a16="http://schemas.microsoft.com/office/drawing/2014/main" id="{B0F83A12-3429-4F1A-9FFA-1C5E4215BF0F}"/>
              </a:ext>
            </a:extLst>
          </p:cNvPr>
          <p:cNvSpPr/>
          <p:nvPr/>
        </p:nvSpPr>
        <p:spPr>
          <a:xfrm>
            <a:off x="965200" y="2095500"/>
            <a:ext cx="1587500" cy="34290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F5BBA9B-0572-4434-B487-581ADA942A46}"/>
              </a:ext>
            </a:extLst>
          </p:cNvPr>
          <p:cNvPicPr>
            <a:picLocks noChangeAspect="1"/>
          </p:cNvPicPr>
          <p:nvPr/>
        </p:nvPicPr>
        <p:blipFill rotWithShape="1">
          <a:blip r:embed="rId3"/>
          <a:srcRect l="23318" t="34074" r="12895" b="46111"/>
          <a:stretch/>
        </p:blipFill>
        <p:spPr>
          <a:xfrm>
            <a:off x="177800" y="4267200"/>
            <a:ext cx="7154966" cy="2590800"/>
          </a:xfrm>
          <a:prstGeom prst="rect">
            <a:avLst/>
          </a:prstGeom>
        </p:spPr>
      </p:pic>
      <p:sp>
        <p:nvSpPr>
          <p:cNvPr id="3" name="Slide Number Placeholder 2"/>
          <p:cNvSpPr>
            <a:spLocks noGrp="1"/>
          </p:cNvSpPr>
          <p:nvPr>
            <p:ph type="sldNum" sz="quarter" idx="12"/>
          </p:nvPr>
        </p:nvSpPr>
        <p:spPr/>
        <p:txBody>
          <a:bodyPr/>
          <a:lstStyle/>
          <a:p>
            <a:fld id="{541668AA-79AC-4DC8-A911-BC1DB94E86F8}" type="slidenum">
              <a:rPr lang="en-US" smtClean="0"/>
              <a:pPr/>
              <a:t>18</a:t>
            </a:fld>
            <a:endParaRPr lang="en-US"/>
          </a:p>
        </p:txBody>
      </p:sp>
    </p:spTree>
    <p:extLst>
      <p:ext uri="{BB962C8B-B14F-4D97-AF65-F5344CB8AC3E}">
        <p14:creationId xmlns:p14="http://schemas.microsoft.com/office/powerpoint/2010/main" val="235102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AF3F99-B9D6-41AB-AF26-9E1000969288}"/>
              </a:ext>
            </a:extLst>
          </p:cNvPr>
          <p:cNvPicPr>
            <a:picLocks noChangeAspect="1"/>
          </p:cNvPicPr>
          <p:nvPr/>
        </p:nvPicPr>
        <p:blipFill rotWithShape="1">
          <a:blip r:embed="rId2"/>
          <a:srcRect l="58879" t="47619" r="5607" b="42350"/>
          <a:stretch/>
        </p:blipFill>
        <p:spPr>
          <a:xfrm>
            <a:off x="1127896" y="3711098"/>
            <a:ext cx="3864430" cy="1211467"/>
          </a:xfrm>
          <a:prstGeom prst="rect">
            <a:avLst/>
          </a:prstGeom>
        </p:spPr>
      </p:pic>
      <p:sp>
        <p:nvSpPr>
          <p:cNvPr id="2" name="Title 1">
            <a:extLst>
              <a:ext uri="{FF2B5EF4-FFF2-40B4-BE49-F238E27FC236}">
                <a16:creationId xmlns:a16="http://schemas.microsoft.com/office/drawing/2014/main" id="{2B39E841-7CE1-4941-8D3D-B985B620709A}"/>
              </a:ext>
            </a:extLst>
          </p:cNvPr>
          <p:cNvSpPr>
            <a:spLocks noGrp="1"/>
          </p:cNvSpPr>
          <p:nvPr>
            <p:ph type="title"/>
          </p:nvPr>
        </p:nvSpPr>
        <p:spPr>
          <a:xfrm>
            <a:off x="600892" y="79376"/>
            <a:ext cx="7524206" cy="730522"/>
          </a:xfrm>
          <a:solidFill>
            <a:schemeClr val="bg1"/>
          </a:solidFill>
        </p:spPr>
        <p:txBody>
          <a:bodyPr/>
          <a:lstStyle/>
          <a:p>
            <a:r>
              <a:rPr lang="en-US" sz="4100" dirty="0"/>
              <a:t>Identifying Optimal Number of TC</a:t>
            </a:r>
          </a:p>
        </p:txBody>
      </p:sp>
      <p:sp>
        <p:nvSpPr>
          <p:cNvPr id="3" name="Content Placeholder 2">
            <a:extLst>
              <a:ext uri="{FF2B5EF4-FFF2-40B4-BE49-F238E27FC236}">
                <a16:creationId xmlns:a16="http://schemas.microsoft.com/office/drawing/2014/main" id="{194E34E1-E8DC-46DC-9D7D-3A72E5834BDE}"/>
              </a:ext>
            </a:extLst>
          </p:cNvPr>
          <p:cNvSpPr>
            <a:spLocks noGrp="1"/>
          </p:cNvSpPr>
          <p:nvPr>
            <p:ph idx="1"/>
          </p:nvPr>
        </p:nvSpPr>
        <p:spPr>
          <a:xfrm>
            <a:off x="232945" y="1142999"/>
            <a:ext cx="8915400" cy="5553891"/>
          </a:xfrm>
        </p:spPr>
        <p:txBody>
          <a:bodyPr/>
          <a:lstStyle/>
          <a:p>
            <a:pPr marL="457200" indent="-457200">
              <a:buFont typeface="+mj-lt"/>
              <a:buAutoNum type="arabicPeriod"/>
            </a:pPr>
            <a:r>
              <a:rPr lang="en-US" dirty="0"/>
              <a:t>Run PCMI with over-specified number of TC.</a:t>
            </a:r>
          </a:p>
          <a:p>
            <a:pPr marL="457200" indent="-457200">
              <a:buFont typeface="+mj-lt"/>
              <a:buAutoNum type="arabicPeriod"/>
            </a:pPr>
            <a:endParaRPr lang="en-US" dirty="0"/>
          </a:p>
          <a:p>
            <a:pPr marL="457200" indent="-457200">
              <a:buFont typeface="+mj-lt"/>
              <a:buAutoNum type="arabicPeriod"/>
            </a:pPr>
            <a:r>
              <a:rPr lang="en-US" dirty="0"/>
              <a:t>Merge compatible TCs.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Eliminate TCs with limited positive bag response.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Eliminate TCs dominated by negative bag response.</a:t>
            </a:r>
          </a:p>
        </p:txBody>
      </p:sp>
      <p:sp>
        <p:nvSpPr>
          <p:cNvPr id="4" name="Slide Number Placeholder 3">
            <a:extLst>
              <a:ext uri="{FF2B5EF4-FFF2-40B4-BE49-F238E27FC236}">
                <a16:creationId xmlns:a16="http://schemas.microsoft.com/office/drawing/2014/main" id="{441D491A-3D08-40F7-9499-149B3A1AACC8}"/>
              </a:ext>
            </a:extLst>
          </p:cNvPr>
          <p:cNvSpPr>
            <a:spLocks noGrp="1"/>
          </p:cNvSpPr>
          <p:nvPr>
            <p:ph type="sldNum" sz="quarter" idx="12"/>
          </p:nvPr>
        </p:nvSpPr>
        <p:spPr/>
        <p:txBody>
          <a:bodyPr/>
          <a:lstStyle/>
          <a:p>
            <a:fld id="{541668AA-79AC-4DC8-A911-BC1DB94E86F8}" type="slidenum">
              <a:rPr lang="en-US" smtClean="0"/>
              <a:pPr/>
              <a:t>19</a:t>
            </a:fld>
            <a:endParaRPr lang="en-US"/>
          </a:p>
        </p:txBody>
      </p:sp>
      <p:pic>
        <p:nvPicPr>
          <p:cNvPr id="7" name="Picture 6">
            <a:extLst>
              <a:ext uri="{FF2B5EF4-FFF2-40B4-BE49-F238E27FC236}">
                <a16:creationId xmlns:a16="http://schemas.microsoft.com/office/drawing/2014/main" id="{71201090-4342-4E49-9E17-A6D348B3FADC}"/>
              </a:ext>
            </a:extLst>
          </p:cNvPr>
          <p:cNvPicPr>
            <a:picLocks noChangeAspect="1"/>
          </p:cNvPicPr>
          <p:nvPr/>
        </p:nvPicPr>
        <p:blipFill rotWithShape="1">
          <a:blip r:embed="rId3"/>
          <a:srcRect l="36471" t="46857" r="17727" b="40825"/>
          <a:stretch/>
        </p:blipFill>
        <p:spPr>
          <a:xfrm>
            <a:off x="1127896" y="5255666"/>
            <a:ext cx="4785224" cy="1428206"/>
          </a:xfrm>
          <a:prstGeom prst="rect">
            <a:avLst/>
          </a:prstGeom>
        </p:spPr>
      </p:pic>
      <p:pic>
        <p:nvPicPr>
          <p:cNvPr id="8" name="Picture 7">
            <a:extLst>
              <a:ext uri="{FF2B5EF4-FFF2-40B4-BE49-F238E27FC236}">
                <a16:creationId xmlns:a16="http://schemas.microsoft.com/office/drawing/2014/main" id="{981A0BEE-7CC2-4C76-A09F-803C344356D8}"/>
              </a:ext>
            </a:extLst>
          </p:cNvPr>
          <p:cNvPicPr>
            <a:picLocks noChangeAspect="1"/>
          </p:cNvPicPr>
          <p:nvPr/>
        </p:nvPicPr>
        <p:blipFill>
          <a:blip r:embed="rId4"/>
          <a:stretch>
            <a:fillRect/>
          </a:stretch>
        </p:blipFill>
        <p:spPr>
          <a:xfrm>
            <a:off x="1142582" y="2214156"/>
            <a:ext cx="4314825" cy="1104900"/>
          </a:xfrm>
          <a:prstGeom prst="rect">
            <a:avLst/>
          </a:prstGeom>
        </p:spPr>
      </p:pic>
    </p:spTree>
    <p:extLst>
      <p:ext uri="{BB962C8B-B14F-4D97-AF65-F5344CB8AC3E}">
        <p14:creationId xmlns:p14="http://schemas.microsoft.com/office/powerpoint/2010/main" val="19327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0" y="0"/>
            <a:ext cx="9144000" cy="56356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solidFill>
                  <a:srgbClr val="C00000"/>
                </a:solidFill>
                <a:latin typeface="+mj-lt"/>
                <a:ea typeface="+mj-ea"/>
                <a:cs typeface="+mj-cs"/>
              </a:rPr>
              <a:t>Outline</a:t>
            </a:r>
            <a:endParaRPr kumimoji="0" lang="en-US" sz="3200" b="1" i="0" u="none" strike="noStrike" kern="1200" cap="none" spc="0" normalizeH="0" baseline="0" noProof="0" dirty="0">
              <a:ln>
                <a:noFill/>
              </a:ln>
              <a:solidFill>
                <a:srgbClr val="C00000"/>
              </a:solidFill>
              <a:effectLst/>
              <a:uLnTx/>
              <a:uFillTx/>
              <a:latin typeface="+mj-lt"/>
              <a:ea typeface="+mj-ea"/>
              <a:cs typeface="+mj-cs"/>
            </a:endParaRPr>
          </a:p>
        </p:txBody>
      </p:sp>
      <p:sp>
        <p:nvSpPr>
          <p:cNvPr id="3" name="TextBox 2"/>
          <p:cNvSpPr txBox="1"/>
          <p:nvPr/>
        </p:nvSpPr>
        <p:spPr>
          <a:xfrm>
            <a:off x="304800" y="838201"/>
            <a:ext cx="8686800" cy="4893647"/>
          </a:xfrm>
          <a:prstGeom prst="rect">
            <a:avLst/>
          </a:prstGeom>
          <a:noFill/>
        </p:spPr>
        <p:txBody>
          <a:bodyPr wrap="square" rtlCol="0">
            <a:spAutoFit/>
          </a:bodyPr>
          <a:lstStyle/>
          <a:p>
            <a:pPr marL="457200" indent="-457200">
              <a:buFont typeface="Wingdings" pitchFamily="2" charset="2"/>
              <a:buChar char="q"/>
            </a:pPr>
            <a:r>
              <a:rPr lang="en-US" sz="2400" b="1" dirty="0">
                <a:solidFill>
                  <a:srgbClr val="C00000"/>
                </a:solidFill>
              </a:rPr>
              <a:t>Background</a:t>
            </a:r>
          </a:p>
          <a:p>
            <a:pPr marL="914400" lvl="1" indent="-457200">
              <a:buFont typeface="Wingdings" pitchFamily="2" charset="2"/>
              <a:buChar char="Ø"/>
            </a:pPr>
            <a:r>
              <a:rPr lang="en-US" sz="2400" b="1" dirty="0"/>
              <a:t>Multiple Instance Learning Framework (MIL)</a:t>
            </a:r>
          </a:p>
          <a:p>
            <a:pPr marL="914400" lvl="1" indent="-457200">
              <a:buFont typeface="Wingdings" pitchFamily="2" charset="2"/>
              <a:buChar char="Ø"/>
            </a:pPr>
            <a:r>
              <a:rPr lang="en-US" sz="2400" b="1" dirty="0"/>
              <a:t>Target Concepts and Diverse Density</a:t>
            </a:r>
          </a:p>
          <a:p>
            <a:pPr marL="457200" indent="-457200">
              <a:buFont typeface="Wingdings" pitchFamily="2" charset="2"/>
              <a:buChar char="q"/>
            </a:pPr>
            <a:r>
              <a:rPr lang="en-US" sz="2400" b="1" dirty="0">
                <a:solidFill>
                  <a:srgbClr val="C00000"/>
                </a:solidFill>
              </a:rPr>
              <a:t>Contributions</a:t>
            </a:r>
            <a:endParaRPr lang="en-US" sz="2400" dirty="0">
              <a:solidFill>
                <a:srgbClr val="C00000"/>
              </a:solidFill>
            </a:endParaRPr>
          </a:p>
          <a:p>
            <a:pPr marL="457200" lvl="2"/>
            <a:r>
              <a:rPr lang="en-US" sz="2400" b="1" dirty="0"/>
              <a:t>1. Optimizing Multi-concept MDD Metrics</a:t>
            </a:r>
          </a:p>
          <a:p>
            <a:pPr marL="1371600" lvl="2" indent="-457200">
              <a:buFont typeface="Wingdings" pitchFamily="2" charset="2"/>
              <a:buChar char="Ø"/>
            </a:pPr>
            <a:r>
              <a:rPr lang="en-US" sz="2400" b="1" dirty="0"/>
              <a:t>Crisp Clustering of Multiple Instance Data (CCMI)</a:t>
            </a:r>
          </a:p>
          <a:p>
            <a:pPr marL="1371600" lvl="2" indent="-457200">
              <a:buFont typeface="Wingdings" pitchFamily="2" charset="2"/>
              <a:buChar char="Ø"/>
            </a:pPr>
            <a:r>
              <a:rPr lang="en-US" sz="2400" b="1" dirty="0"/>
              <a:t>Fuzzy Clustering of Multiple Instance Data (FCMI)</a:t>
            </a:r>
          </a:p>
          <a:p>
            <a:pPr marL="1371600" lvl="2" indent="-457200">
              <a:buFont typeface="Wingdings" pitchFamily="2" charset="2"/>
              <a:buChar char="Ø"/>
            </a:pPr>
            <a:r>
              <a:rPr lang="en-US" sz="2400" b="1" dirty="0" err="1"/>
              <a:t>Possibilistic</a:t>
            </a:r>
            <a:r>
              <a:rPr lang="en-US" sz="2400" b="1" dirty="0"/>
              <a:t> Clustering of Multiple Instance Data (PCMI)</a:t>
            </a:r>
          </a:p>
          <a:p>
            <a:pPr marL="457200" lvl="2"/>
            <a:r>
              <a:rPr lang="en-US" sz="2400" b="1" dirty="0"/>
              <a:t>2. Negative Target Concepts</a:t>
            </a:r>
          </a:p>
          <a:p>
            <a:pPr marL="457200" lvl="2"/>
            <a:r>
              <a:rPr lang="en-US" sz="2400" b="1" dirty="0"/>
              <a:t>3. Embedded Feature Space Classification using Positive and Negative TCs.</a:t>
            </a:r>
          </a:p>
          <a:p>
            <a:pPr marL="457200" indent="-457200">
              <a:buFont typeface="Wingdings" pitchFamily="2" charset="2"/>
              <a:buChar char="q"/>
            </a:pPr>
            <a:r>
              <a:rPr lang="en-US" sz="2400" b="1" dirty="0">
                <a:solidFill>
                  <a:srgbClr val="C00000"/>
                </a:solidFill>
              </a:rPr>
              <a:t>Results and Analysis</a:t>
            </a:r>
          </a:p>
          <a:p>
            <a:pPr marL="457200" indent="-457200">
              <a:buFont typeface="Wingdings" pitchFamily="2" charset="2"/>
              <a:buChar char="q"/>
            </a:pPr>
            <a:r>
              <a:rPr lang="en-US" sz="2400" b="1" dirty="0">
                <a:solidFill>
                  <a:srgbClr val="C00000"/>
                </a:solidFill>
              </a:rPr>
              <a:t>Conclusions</a:t>
            </a:r>
          </a:p>
        </p:txBody>
      </p:sp>
      <p:sp>
        <p:nvSpPr>
          <p:cNvPr id="2" name="Slide Number Placeholder 1"/>
          <p:cNvSpPr>
            <a:spLocks noGrp="1"/>
          </p:cNvSpPr>
          <p:nvPr>
            <p:ph type="sldNum" sz="quarter" idx="12"/>
          </p:nvPr>
        </p:nvSpPr>
        <p:spPr/>
        <p:txBody>
          <a:bodyPr/>
          <a:lstStyle/>
          <a:p>
            <a:fld id="{541668AA-79AC-4DC8-A911-BC1DB94E86F8}" type="slidenum">
              <a:rPr lang="en-US" smtClean="0"/>
              <a:pPr/>
              <a:t>2</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20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20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2000"/>
                                        <p:tgtEl>
                                          <p:spTgt spid="3">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20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20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20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20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20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0"/>
            <a:ext cx="8229600" cy="1143000"/>
          </a:xfrm>
        </p:spPr>
        <p:txBody>
          <a:bodyPr/>
          <a:lstStyle/>
          <a:p>
            <a:r>
              <a:rPr lang="en-US" dirty="0"/>
              <a:t>Results and Analysis:</a:t>
            </a:r>
            <a:br>
              <a:rPr lang="en-US" dirty="0"/>
            </a:br>
            <a:r>
              <a:rPr lang="en-US" dirty="0"/>
              <a:t>Illustrative Datasets</a:t>
            </a:r>
          </a:p>
        </p:txBody>
      </p:sp>
      <p:sp>
        <p:nvSpPr>
          <p:cNvPr id="3" name="Slide Number Placeholder 2"/>
          <p:cNvSpPr>
            <a:spLocks noGrp="1"/>
          </p:cNvSpPr>
          <p:nvPr>
            <p:ph type="sldNum" sz="quarter" idx="12"/>
          </p:nvPr>
        </p:nvSpPr>
        <p:spPr/>
        <p:txBody>
          <a:bodyPr/>
          <a:lstStyle/>
          <a:p>
            <a:fld id="{541668AA-79AC-4DC8-A911-BC1DB94E86F8}" type="slidenum">
              <a:rPr lang="en-US" smtClean="0"/>
              <a:pPr/>
              <a:t>20</a:t>
            </a:fld>
            <a:endParaRPr lang="en-US"/>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17DE2C-AB05-492F-86DD-9F76A67E2280}"/>
              </a:ext>
            </a:extLst>
          </p:cNvPr>
          <p:cNvSpPr>
            <a:spLocks noGrp="1"/>
          </p:cNvSpPr>
          <p:nvPr>
            <p:ph idx="1"/>
          </p:nvPr>
        </p:nvSpPr>
        <p:spPr/>
        <p:txBody>
          <a:bodyPr/>
          <a:lstStyle/>
          <a:p>
            <a:r>
              <a:rPr lang="en-US" b="1" dirty="0"/>
              <a:t>Compare performance of FCMI and PCMI to DD.</a:t>
            </a:r>
          </a:p>
          <a:p>
            <a:endParaRPr lang="en-US" b="1" dirty="0"/>
          </a:p>
          <a:p>
            <a:r>
              <a:rPr lang="en-US" b="1" dirty="0"/>
              <a:t>Data-1TC: Single target concept, 20 positive bags, 20 negative bags </a:t>
            </a:r>
          </a:p>
          <a:p>
            <a:r>
              <a:rPr lang="en-US" b="1" dirty="0"/>
              <a:t>Data-2TC: Two target concepts, 20 positive bags each, 20 negative bags</a:t>
            </a:r>
          </a:p>
        </p:txBody>
      </p:sp>
      <p:sp>
        <p:nvSpPr>
          <p:cNvPr id="4" name="Title 1">
            <a:extLst>
              <a:ext uri="{FF2B5EF4-FFF2-40B4-BE49-F238E27FC236}">
                <a16:creationId xmlns:a16="http://schemas.microsoft.com/office/drawing/2014/main" id="{B1F078CD-101A-4D64-82CE-15F1541F4DA9}"/>
              </a:ext>
            </a:extLst>
          </p:cNvPr>
          <p:cNvSpPr>
            <a:spLocks noGrp="1"/>
          </p:cNvSpPr>
          <p:nvPr>
            <p:ph type="title"/>
          </p:nvPr>
        </p:nvSpPr>
        <p:spPr>
          <a:xfrm>
            <a:off x="586014" y="0"/>
            <a:ext cx="7467600" cy="1066800"/>
          </a:xfrm>
          <a:solidFill>
            <a:schemeClr val="bg1"/>
          </a:solidFill>
        </p:spPr>
        <p:txBody>
          <a:bodyPr>
            <a:noAutofit/>
          </a:bodyPr>
          <a:lstStyle/>
          <a:p>
            <a:r>
              <a:rPr lang="en-US" sz="3100" b="1" dirty="0"/>
              <a:t>Illustrative Data Analysis</a:t>
            </a:r>
          </a:p>
        </p:txBody>
      </p:sp>
      <p:pic>
        <p:nvPicPr>
          <p:cNvPr id="5" name="Picture 4">
            <a:extLst>
              <a:ext uri="{FF2B5EF4-FFF2-40B4-BE49-F238E27FC236}">
                <a16:creationId xmlns:a16="http://schemas.microsoft.com/office/drawing/2014/main" id="{15139DD0-F329-4426-BA90-522FFF7EAC9C}"/>
              </a:ext>
            </a:extLst>
          </p:cNvPr>
          <p:cNvPicPr>
            <a:picLocks noChangeAspect="1"/>
          </p:cNvPicPr>
          <p:nvPr/>
        </p:nvPicPr>
        <p:blipFill rotWithShape="1">
          <a:blip r:embed="rId2"/>
          <a:srcRect l="8149" t="19881" r="6655" b="4229"/>
          <a:stretch/>
        </p:blipFill>
        <p:spPr>
          <a:xfrm>
            <a:off x="228600" y="3500157"/>
            <a:ext cx="4186810" cy="3357843"/>
          </a:xfrm>
          <a:prstGeom prst="rect">
            <a:avLst/>
          </a:prstGeom>
        </p:spPr>
      </p:pic>
      <p:sp>
        <p:nvSpPr>
          <p:cNvPr id="6" name="Oval 5">
            <a:extLst>
              <a:ext uri="{FF2B5EF4-FFF2-40B4-BE49-F238E27FC236}">
                <a16:creationId xmlns:a16="http://schemas.microsoft.com/office/drawing/2014/main" id="{55EB9598-0885-4E7E-8786-247F031D6CAF}"/>
              </a:ext>
            </a:extLst>
          </p:cNvPr>
          <p:cNvSpPr/>
          <p:nvPr/>
        </p:nvSpPr>
        <p:spPr>
          <a:xfrm>
            <a:off x="742950" y="5669280"/>
            <a:ext cx="571500" cy="514350"/>
          </a:xfrm>
          <a:prstGeom prst="ellipse">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EC401C9-D7F8-438F-8C0A-3A0313B5DF2E}"/>
              </a:ext>
            </a:extLst>
          </p:cNvPr>
          <p:cNvPicPr>
            <a:picLocks noChangeAspect="1"/>
          </p:cNvPicPr>
          <p:nvPr/>
        </p:nvPicPr>
        <p:blipFill rotWithShape="1">
          <a:blip r:embed="rId3"/>
          <a:srcRect l="7722" t="21542" r="7936" b="3518"/>
          <a:stretch/>
        </p:blipFill>
        <p:spPr>
          <a:xfrm>
            <a:off x="4420726" y="3523017"/>
            <a:ext cx="4197304" cy="3357843"/>
          </a:xfrm>
          <a:prstGeom prst="rect">
            <a:avLst/>
          </a:prstGeom>
        </p:spPr>
      </p:pic>
      <p:sp>
        <p:nvSpPr>
          <p:cNvPr id="8" name="Oval 7">
            <a:extLst>
              <a:ext uri="{FF2B5EF4-FFF2-40B4-BE49-F238E27FC236}">
                <a16:creationId xmlns:a16="http://schemas.microsoft.com/office/drawing/2014/main" id="{E7BCBA03-DFC6-46AD-97BC-BD54E77E70EB}"/>
              </a:ext>
            </a:extLst>
          </p:cNvPr>
          <p:cNvSpPr/>
          <p:nvPr/>
        </p:nvSpPr>
        <p:spPr>
          <a:xfrm>
            <a:off x="4953000" y="5627370"/>
            <a:ext cx="571500" cy="514350"/>
          </a:xfrm>
          <a:prstGeom prst="ellipse">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E6FB6A3-F1BD-4049-9607-21E75971E95D}"/>
              </a:ext>
            </a:extLst>
          </p:cNvPr>
          <p:cNvSpPr/>
          <p:nvPr/>
        </p:nvSpPr>
        <p:spPr>
          <a:xfrm>
            <a:off x="5318760" y="4095750"/>
            <a:ext cx="571500" cy="514350"/>
          </a:xfrm>
          <a:prstGeom prst="ellipse">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41668AA-79AC-4DC8-A911-BC1DB94E86F8}" type="slidenum">
              <a:rPr lang="en-US" smtClean="0"/>
              <a:pPr/>
              <a:t>21</a:t>
            </a:fld>
            <a:endParaRPr lang="en-US"/>
          </a:p>
        </p:txBody>
      </p:sp>
    </p:spTree>
    <p:extLst>
      <p:ext uri="{BB962C8B-B14F-4D97-AF65-F5344CB8AC3E}">
        <p14:creationId xmlns:p14="http://schemas.microsoft.com/office/powerpoint/2010/main" val="35880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 name="Table 122"/>
          <p:cNvGraphicFramePr>
            <a:graphicFrameLocks noGrp="1"/>
          </p:cNvGraphicFramePr>
          <p:nvPr>
            <p:extLst>
              <p:ext uri="{D42A27DB-BD31-4B8C-83A1-F6EECF244321}">
                <p14:modId xmlns:p14="http://schemas.microsoft.com/office/powerpoint/2010/main" val="1192290159"/>
              </p:ext>
            </p:extLst>
          </p:nvPr>
        </p:nvGraphicFramePr>
        <p:xfrm>
          <a:off x="160020" y="609600"/>
          <a:ext cx="6198121" cy="1097280"/>
        </p:xfrm>
        <a:graphic>
          <a:graphicData uri="http://schemas.openxmlformats.org/drawingml/2006/table">
            <a:tbl>
              <a:tblPr firstRow="1" bandRow="1">
                <a:tableStyleId>{5C22544A-7EE6-4342-B048-85BDC9FD1C3A}</a:tableStyleId>
              </a:tblPr>
              <a:tblGrid>
                <a:gridCol w="1497838">
                  <a:extLst>
                    <a:ext uri="{9D8B030D-6E8A-4147-A177-3AD203B41FA5}">
                      <a16:colId xmlns:a16="http://schemas.microsoft.com/office/drawing/2014/main" val="20000"/>
                    </a:ext>
                  </a:extLst>
                </a:gridCol>
                <a:gridCol w="1566761">
                  <a:extLst>
                    <a:ext uri="{9D8B030D-6E8A-4147-A177-3AD203B41FA5}">
                      <a16:colId xmlns:a16="http://schemas.microsoft.com/office/drawing/2014/main" val="3788620526"/>
                    </a:ext>
                  </a:extLst>
                </a:gridCol>
                <a:gridCol w="1566761">
                  <a:extLst>
                    <a:ext uri="{9D8B030D-6E8A-4147-A177-3AD203B41FA5}">
                      <a16:colId xmlns:a16="http://schemas.microsoft.com/office/drawing/2014/main" val="2471645439"/>
                    </a:ext>
                  </a:extLst>
                </a:gridCol>
                <a:gridCol w="1566761">
                  <a:extLst>
                    <a:ext uri="{9D8B030D-6E8A-4147-A177-3AD203B41FA5}">
                      <a16:colId xmlns:a16="http://schemas.microsoft.com/office/drawing/2014/main" val="685496517"/>
                    </a:ext>
                  </a:extLst>
                </a:gridCol>
              </a:tblGrid>
              <a:tr h="274320">
                <a:tc>
                  <a:txBody>
                    <a:bodyPr/>
                    <a:lstStyle/>
                    <a:p>
                      <a:endParaRPr lang="en-US" dirty="0"/>
                    </a:p>
                  </a:txBody>
                  <a:tcPr/>
                </a:tc>
                <a:tc>
                  <a:txBody>
                    <a:bodyPr/>
                    <a:lstStyle/>
                    <a:p>
                      <a:pPr algn="ctr"/>
                      <a:r>
                        <a:rPr lang="en-US" dirty="0"/>
                        <a:t>DD</a:t>
                      </a:r>
                    </a:p>
                  </a:txBody>
                  <a:tcPr/>
                </a:tc>
                <a:tc>
                  <a:txBody>
                    <a:bodyPr/>
                    <a:lstStyle/>
                    <a:p>
                      <a:pPr algn="ctr"/>
                      <a:r>
                        <a:rPr lang="en-US" dirty="0"/>
                        <a:t>FCMI (K=1)</a:t>
                      </a:r>
                    </a:p>
                  </a:txBody>
                  <a:tcPr/>
                </a:tc>
                <a:tc>
                  <a:txBody>
                    <a:bodyPr/>
                    <a:lstStyle/>
                    <a:p>
                      <a:pPr algn="ctr"/>
                      <a:r>
                        <a:rPr lang="en-US" dirty="0"/>
                        <a:t>FCMI (K=2)*</a:t>
                      </a:r>
                    </a:p>
                  </a:txBody>
                  <a:tcPr/>
                </a:tc>
                <a:extLst>
                  <a:ext uri="{0D108BD9-81ED-4DB2-BD59-A6C34878D82A}">
                    <a16:rowId xmlns:a16="http://schemas.microsoft.com/office/drawing/2014/main" val="10000"/>
                  </a:ext>
                </a:extLst>
              </a:tr>
              <a:tr h="274320">
                <a:tc>
                  <a:txBody>
                    <a:bodyPr/>
                    <a:lstStyle/>
                    <a:p>
                      <a:r>
                        <a:rPr lang="en-US" dirty="0"/>
                        <a:t>Correct </a:t>
                      </a:r>
                      <a:r>
                        <a:rPr lang="en-US" dirty="0" err="1"/>
                        <a:t>TrueC</a:t>
                      </a:r>
                      <a:endParaRPr lang="en-US" dirty="0"/>
                    </a:p>
                  </a:txBody>
                  <a:tcPr/>
                </a:tc>
                <a:tc>
                  <a:txBody>
                    <a:bodyPr/>
                    <a:lstStyle/>
                    <a:p>
                      <a:pPr algn="ctr"/>
                      <a:r>
                        <a:rPr lang="en-US" dirty="0"/>
                        <a:t>74%</a:t>
                      </a:r>
                    </a:p>
                  </a:txBody>
                  <a:tcPr/>
                </a:tc>
                <a:tc>
                  <a:txBody>
                    <a:bodyPr/>
                    <a:lstStyle/>
                    <a:p>
                      <a:pPr algn="ctr"/>
                      <a:r>
                        <a:rPr lang="en-US" dirty="0"/>
                        <a:t>74%</a:t>
                      </a:r>
                    </a:p>
                  </a:txBody>
                  <a:tcPr/>
                </a:tc>
                <a:tc>
                  <a:txBody>
                    <a:bodyPr/>
                    <a:lstStyle/>
                    <a:p>
                      <a:pPr algn="ctr"/>
                      <a:r>
                        <a:rPr lang="en-US" dirty="0"/>
                        <a:t>86%</a:t>
                      </a:r>
                    </a:p>
                  </a:txBody>
                  <a:tcPr/>
                </a:tc>
                <a:extLst>
                  <a:ext uri="{0D108BD9-81ED-4DB2-BD59-A6C34878D82A}">
                    <a16:rowId xmlns:a16="http://schemas.microsoft.com/office/drawing/2014/main" val="10001"/>
                  </a:ext>
                </a:extLst>
              </a:tr>
              <a:tr h="365760">
                <a:tc>
                  <a:txBody>
                    <a:bodyPr/>
                    <a:lstStyle/>
                    <a:p>
                      <a:r>
                        <a:rPr lang="en-US" dirty="0" err="1"/>
                        <a:t>TrueC</a:t>
                      </a:r>
                      <a:r>
                        <a:rPr lang="en-US" dirty="0"/>
                        <a:t> Failure</a:t>
                      </a:r>
                    </a:p>
                  </a:txBody>
                  <a:tcPr/>
                </a:tc>
                <a:tc>
                  <a:txBody>
                    <a:bodyPr/>
                    <a:lstStyle/>
                    <a:p>
                      <a:pPr algn="ctr"/>
                      <a:r>
                        <a:rPr lang="en-US" dirty="0"/>
                        <a:t>26%</a:t>
                      </a:r>
                    </a:p>
                  </a:txBody>
                  <a:tcPr/>
                </a:tc>
                <a:tc>
                  <a:txBody>
                    <a:bodyPr/>
                    <a:lstStyle/>
                    <a:p>
                      <a:pPr algn="ctr"/>
                      <a:r>
                        <a:rPr lang="en-US" dirty="0"/>
                        <a:t>26%</a:t>
                      </a:r>
                    </a:p>
                  </a:txBody>
                  <a:tcPr/>
                </a:tc>
                <a:tc>
                  <a:txBody>
                    <a:bodyPr/>
                    <a:lstStyle/>
                    <a:p>
                      <a:pPr algn="ctr"/>
                      <a:r>
                        <a:rPr lang="en-US" dirty="0"/>
                        <a:t>14%</a:t>
                      </a:r>
                    </a:p>
                  </a:txBody>
                  <a:tcPr/>
                </a:tc>
                <a:extLst>
                  <a:ext uri="{0D108BD9-81ED-4DB2-BD59-A6C34878D82A}">
                    <a16:rowId xmlns:a16="http://schemas.microsoft.com/office/drawing/2014/main" val="10002"/>
                  </a:ext>
                </a:extLst>
              </a:tr>
            </a:tbl>
          </a:graphicData>
        </a:graphic>
      </p:graphicFrame>
      <p:sp>
        <p:nvSpPr>
          <p:cNvPr id="158" name="Title 1"/>
          <p:cNvSpPr>
            <a:spLocks noGrp="1"/>
          </p:cNvSpPr>
          <p:nvPr>
            <p:ph type="title"/>
          </p:nvPr>
        </p:nvSpPr>
        <p:spPr>
          <a:xfrm>
            <a:off x="585156" y="1434"/>
            <a:ext cx="7433096" cy="609600"/>
          </a:xfrm>
          <a:solidFill>
            <a:schemeClr val="bg1"/>
          </a:solidFill>
        </p:spPr>
        <p:txBody>
          <a:bodyPr>
            <a:normAutofit/>
          </a:bodyPr>
          <a:lstStyle/>
          <a:p>
            <a:r>
              <a:rPr lang="en-US" sz="3200" dirty="0"/>
              <a:t>Experimental Results: Data-1TC</a:t>
            </a:r>
          </a:p>
        </p:txBody>
      </p:sp>
      <p:sp>
        <p:nvSpPr>
          <p:cNvPr id="34" name="Rectangle 33">
            <a:extLst>
              <a:ext uri="{FF2B5EF4-FFF2-40B4-BE49-F238E27FC236}">
                <a16:creationId xmlns:a16="http://schemas.microsoft.com/office/drawing/2014/main" id="{7796D982-8BFF-481D-B024-C50934149103}"/>
              </a:ext>
            </a:extLst>
          </p:cNvPr>
          <p:cNvSpPr/>
          <p:nvPr/>
        </p:nvSpPr>
        <p:spPr>
          <a:xfrm>
            <a:off x="1922864" y="956310"/>
            <a:ext cx="960120" cy="75438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317593D-D404-4281-8F3C-9147EDC7389C}"/>
              </a:ext>
            </a:extLst>
          </p:cNvPr>
          <p:cNvSpPr/>
          <p:nvPr/>
        </p:nvSpPr>
        <p:spPr>
          <a:xfrm>
            <a:off x="5101590" y="956310"/>
            <a:ext cx="960120" cy="75438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459021B-4E34-4848-A46F-A9EE38F00B18}"/>
              </a:ext>
            </a:extLst>
          </p:cNvPr>
          <p:cNvSpPr txBox="1"/>
          <p:nvPr/>
        </p:nvSpPr>
        <p:spPr>
          <a:xfrm>
            <a:off x="609600" y="1732280"/>
            <a:ext cx="4748544" cy="369332"/>
          </a:xfrm>
          <a:prstGeom prst="rect">
            <a:avLst/>
          </a:prstGeom>
          <a:noFill/>
        </p:spPr>
        <p:txBody>
          <a:bodyPr wrap="none" rtlCol="0">
            <a:spAutoFit/>
          </a:bodyPr>
          <a:lstStyle/>
          <a:p>
            <a:r>
              <a:rPr lang="en-US" b="1" dirty="0"/>
              <a:t>*After PCMI, Merging, and Weak TC Elimination</a:t>
            </a:r>
          </a:p>
        </p:txBody>
      </p:sp>
      <p:pic>
        <p:nvPicPr>
          <p:cNvPr id="14" name="Picture 1">
            <a:extLst>
              <a:ext uri="{FF2B5EF4-FFF2-40B4-BE49-F238E27FC236}">
                <a16:creationId xmlns:a16="http://schemas.microsoft.com/office/drawing/2014/main" id="{DA94411B-21B9-49E9-941F-DED3A2B7058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95" y="3197726"/>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a:extLst>
              <a:ext uri="{FF2B5EF4-FFF2-40B4-BE49-F238E27FC236}">
                <a16:creationId xmlns:a16="http://schemas.microsoft.com/office/drawing/2014/main" id="{3208E679-E708-4A06-8AE4-92EE7923FAF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519" y="3200369"/>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
            <a:extLst>
              <a:ext uri="{FF2B5EF4-FFF2-40B4-BE49-F238E27FC236}">
                <a16:creationId xmlns:a16="http://schemas.microsoft.com/office/drawing/2014/main" id="{5353B07D-E338-4E97-8B1E-07B8E418A61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918" y="319547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33CD0473-8B01-4C2D-9564-778AF9E6B3E9}"/>
              </a:ext>
            </a:extLst>
          </p:cNvPr>
          <p:cNvSpPr/>
          <p:nvPr/>
        </p:nvSpPr>
        <p:spPr>
          <a:xfrm>
            <a:off x="3524055" y="966204"/>
            <a:ext cx="960120" cy="75438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541668AA-79AC-4DC8-A911-BC1DB94E86F8}" type="slidenum">
              <a:rPr lang="en-US" smtClean="0"/>
              <a:pPr/>
              <a:t>22</a:t>
            </a:fld>
            <a:endParaRPr lang="en-US"/>
          </a:p>
        </p:txBody>
      </p:sp>
      <p:sp>
        <p:nvSpPr>
          <p:cNvPr id="4" name="TextBox 3">
            <a:extLst>
              <a:ext uri="{FF2B5EF4-FFF2-40B4-BE49-F238E27FC236}">
                <a16:creationId xmlns:a16="http://schemas.microsoft.com/office/drawing/2014/main" id="{1991BCF8-858D-4AFE-BEB5-948EA7F8AD73}"/>
              </a:ext>
            </a:extLst>
          </p:cNvPr>
          <p:cNvSpPr txBox="1"/>
          <p:nvPr/>
        </p:nvSpPr>
        <p:spPr>
          <a:xfrm>
            <a:off x="2984289" y="5448711"/>
            <a:ext cx="453970" cy="461665"/>
          </a:xfrm>
          <a:prstGeom prst="rect">
            <a:avLst/>
          </a:prstGeom>
          <a:noFill/>
        </p:spPr>
        <p:txBody>
          <a:bodyPr wrap="none" rtlCol="0">
            <a:spAutoFit/>
          </a:bodyPr>
          <a:lstStyle/>
          <a:p>
            <a:r>
              <a:rPr lang="en-US" sz="2400" b="1" dirty="0">
                <a:solidFill>
                  <a:srgbClr val="FF0000"/>
                </a:solidFill>
              </a:rPr>
              <a: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xit" presetSubtype="0" fill="hold" grpId="0" nodeType="withEffect">
                                  <p:stCondLst>
                                    <p:cond delay="0"/>
                                  </p:stCondLst>
                                  <p:childTnLst>
                                    <p:animEffect transition="out" filter="fade">
                                      <p:cBhvr>
                                        <p:cTn id="22" dur="2000"/>
                                        <p:tgtEl>
                                          <p:spTgt spid="34"/>
                                        </p:tgtEl>
                                      </p:cBhvr>
                                    </p:animEffect>
                                    <p:set>
                                      <p:cBhvr>
                                        <p:cTn id="23" dur="1" fill="hold">
                                          <p:stCondLst>
                                            <p:cond delay="1999"/>
                                          </p:stCondLst>
                                        </p:cTn>
                                        <p:tgtEl>
                                          <p:spTgt spid="3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xit" presetSubtype="0" fill="hold" grpId="0" nodeType="withEffect">
                                  <p:stCondLst>
                                    <p:cond delay="0"/>
                                  </p:stCondLst>
                                  <p:childTnLst>
                                    <p:animEffect transition="out" filter="fade">
                                      <p:cBhvr>
                                        <p:cTn id="30" dur="2000"/>
                                        <p:tgtEl>
                                          <p:spTgt spid="17"/>
                                        </p:tgtEl>
                                      </p:cBhvr>
                                    </p:animEffect>
                                    <p:set>
                                      <p:cBhvr>
                                        <p:cTn id="31" dur="1" fill="hold">
                                          <p:stCondLst>
                                            <p:cond delay="1999"/>
                                          </p:stCondLst>
                                        </p:cTn>
                                        <p:tgtEl>
                                          <p:spTgt spid="17"/>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1" animBg="1"/>
      <p:bldP spid="2" grpId="0"/>
      <p:bldP spid="17" grpId="0" animBg="1"/>
      <p:bldP spid="17" grpId="1"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 name="Table 122"/>
          <p:cNvGraphicFramePr>
            <a:graphicFrameLocks noGrp="1"/>
          </p:cNvGraphicFramePr>
          <p:nvPr>
            <p:extLst>
              <p:ext uri="{D42A27DB-BD31-4B8C-83A1-F6EECF244321}">
                <p14:modId xmlns:p14="http://schemas.microsoft.com/office/powerpoint/2010/main" val="2747338333"/>
              </p:ext>
            </p:extLst>
          </p:nvPr>
        </p:nvGraphicFramePr>
        <p:xfrm>
          <a:off x="624840" y="609600"/>
          <a:ext cx="7822542" cy="1828800"/>
        </p:xfrm>
        <a:graphic>
          <a:graphicData uri="http://schemas.openxmlformats.org/drawingml/2006/table">
            <a:tbl>
              <a:tblPr firstRow="1" bandRow="1">
                <a:tableStyleId>{5C22544A-7EE6-4342-B048-85BDC9FD1C3A}</a:tableStyleId>
              </a:tblPr>
              <a:tblGrid>
                <a:gridCol w="1677924">
                  <a:extLst>
                    <a:ext uri="{9D8B030D-6E8A-4147-A177-3AD203B41FA5}">
                      <a16:colId xmlns:a16="http://schemas.microsoft.com/office/drawing/2014/main" val="20000"/>
                    </a:ext>
                  </a:extLst>
                </a:gridCol>
                <a:gridCol w="1710309">
                  <a:extLst>
                    <a:ext uri="{9D8B030D-6E8A-4147-A177-3AD203B41FA5}">
                      <a16:colId xmlns:a16="http://schemas.microsoft.com/office/drawing/2014/main" val="20001"/>
                    </a:ext>
                  </a:extLst>
                </a:gridCol>
                <a:gridCol w="1478103">
                  <a:extLst>
                    <a:ext uri="{9D8B030D-6E8A-4147-A177-3AD203B41FA5}">
                      <a16:colId xmlns:a16="http://schemas.microsoft.com/office/drawing/2014/main" val="3788620526"/>
                    </a:ext>
                  </a:extLst>
                </a:gridCol>
                <a:gridCol w="1478103">
                  <a:extLst>
                    <a:ext uri="{9D8B030D-6E8A-4147-A177-3AD203B41FA5}">
                      <a16:colId xmlns:a16="http://schemas.microsoft.com/office/drawing/2014/main" val="2471645439"/>
                    </a:ext>
                  </a:extLst>
                </a:gridCol>
                <a:gridCol w="1478103">
                  <a:extLst>
                    <a:ext uri="{9D8B030D-6E8A-4147-A177-3AD203B41FA5}">
                      <a16:colId xmlns:a16="http://schemas.microsoft.com/office/drawing/2014/main" val="685496517"/>
                    </a:ext>
                  </a:extLst>
                </a:gridCol>
              </a:tblGrid>
              <a:tr h="274320">
                <a:tc>
                  <a:txBody>
                    <a:bodyPr/>
                    <a:lstStyle/>
                    <a:p>
                      <a:endParaRPr lang="en-US" dirty="0"/>
                    </a:p>
                  </a:txBody>
                  <a:tcPr/>
                </a:tc>
                <a:tc>
                  <a:txBody>
                    <a:bodyPr/>
                    <a:lstStyle/>
                    <a:p>
                      <a:pPr algn="ctr"/>
                      <a:r>
                        <a:rPr lang="en-US" dirty="0"/>
                        <a:t>DD</a:t>
                      </a:r>
                    </a:p>
                  </a:txBody>
                  <a:tcPr/>
                </a:tc>
                <a:tc>
                  <a:txBody>
                    <a:bodyPr/>
                    <a:lstStyle/>
                    <a:p>
                      <a:pPr algn="ctr"/>
                      <a:r>
                        <a:rPr lang="en-US" dirty="0"/>
                        <a:t>FCMI (K=2)</a:t>
                      </a:r>
                    </a:p>
                  </a:txBody>
                  <a:tcPr/>
                </a:tc>
                <a:tc>
                  <a:txBody>
                    <a:bodyPr/>
                    <a:lstStyle/>
                    <a:p>
                      <a:pPr algn="ctr"/>
                      <a:r>
                        <a:rPr lang="en-US" dirty="0"/>
                        <a:t>FCMI (K=4)*</a:t>
                      </a:r>
                    </a:p>
                  </a:txBody>
                  <a:tcPr/>
                </a:tc>
                <a:tc>
                  <a:txBody>
                    <a:bodyPr/>
                    <a:lstStyle/>
                    <a:p>
                      <a:pPr algn="ctr"/>
                      <a:r>
                        <a:rPr lang="en-US" dirty="0"/>
                        <a:t>FCMI (K=2)**</a:t>
                      </a:r>
                    </a:p>
                  </a:txBody>
                  <a:tcPr/>
                </a:tc>
                <a:extLst>
                  <a:ext uri="{0D108BD9-81ED-4DB2-BD59-A6C34878D82A}">
                    <a16:rowId xmlns:a16="http://schemas.microsoft.com/office/drawing/2014/main" val="10000"/>
                  </a:ext>
                </a:extLst>
              </a:tr>
              <a:tr h="274320">
                <a:tc>
                  <a:txBody>
                    <a:bodyPr/>
                    <a:lstStyle/>
                    <a:p>
                      <a:r>
                        <a:rPr lang="en-US" dirty="0"/>
                        <a:t>2 Correct </a:t>
                      </a:r>
                      <a:r>
                        <a:rPr lang="en-US" dirty="0" err="1"/>
                        <a:t>TrueC</a:t>
                      </a:r>
                      <a:endParaRPr lang="en-US" dirty="0"/>
                    </a:p>
                  </a:txBody>
                  <a:tcPr/>
                </a:tc>
                <a:tc>
                  <a:txBody>
                    <a:bodyPr/>
                    <a:lstStyle/>
                    <a:p>
                      <a:pPr algn="ctr"/>
                      <a:r>
                        <a:rPr lang="en-US" dirty="0"/>
                        <a:t>N/A</a:t>
                      </a:r>
                    </a:p>
                  </a:txBody>
                  <a:tcPr/>
                </a:tc>
                <a:tc>
                  <a:txBody>
                    <a:bodyPr/>
                    <a:lstStyle/>
                    <a:p>
                      <a:pPr algn="ctr"/>
                      <a:r>
                        <a:rPr lang="en-US" dirty="0"/>
                        <a:t>46%</a:t>
                      </a:r>
                    </a:p>
                  </a:txBody>
                  <a:tcPr/>
                </a:tc>
                <a:tc>
                  <a:txBody>
                    <a:bodyPr/>
                    <a:lstStyle/>
                    <a:p>
                      <a:pPr algn="ctr"/>
                      <a:r>
                        <a:rPr lang="en-US" dirty="0"/>
                        <a:t>88%</a:t>
                      </a:r>
                    </a:p>
                  </a:txBody>
                  <a:tcPr/>
                </a:tc>
                <a:tc>
                  <a:txBody>
                    <a:bodyPr/>
                    <a:lstStyle/>
                    <a:p>
                      <a:pPr algn="ctr"/>
                      <a:r>
                        <a:rPr lang="en-US" dirty="0"/>
                        <a:t>100%</a:t>
                      </a:r>
                    </a:p>
                  </a:txBody>
                  <a:tcPr/>
                </a:tc>
                <a:extLst>
                  <a:ext uri="{0D108BD9-81ED-4DB2-BD59-A6C34878D82A}">
                    <a16:rowId xmlns:a16="http://schemas.microsoft.com/office/drawing/2014/main" val="10001"/>
                  </a:ext>
                </a:extLst>
              </a:tr>
              <a:tr h="365760">
                <a:tc>
                  <a:txBody>
                    <a:bodyPr/>
                    <a:lstStyle/>
                    <a:p>
                      <a:r>
                        <a:rPr lang="en-US" dirty="0"/>
                        <a:t>1 Correct </a:t>
                      </a:r>
                      <a:r>
                        <a:rPr lang="en-US" dirty="0" err="1"/>
                        <a:t>TrueC</a:t>
                      </a:r>
                      <a:endParaRPr lang="en-US" dirty="0"/>
                    </a:p>
                  </a:txBody>
                  <a:tcPr/>
                </a:tc>
                <a:tc>
                  <a:txBody>
                    <a:bodyPr/>
                    <a:lstStyle/>
                    <a:p>
                      <a:pPr algn="ctr"/>
                      <a:r>
                        <a:rPr lang="en-US" dirty="0"/>
                        <a:t>0%</a:t>
                      </a:r>
                    </a:p>
                  </a:txBody>
                  <a:tcPr/>
                </a:tc>
                <a:tc>
                  <a:txBody>
                    <a:bodyPr/>
                    <a:lstStyle/>
                    <a:p>
                      <a:pPr algn="ctr"/>
                      <a:r>
                        <a:rPr lang="en-US" dirty="0"/>
                        <a:t>20%</a:t>
                      </a:r>
                    </a:p>
                  </a:txBody>
                  <a:tcPr/>
                </a:tc>
                <a:tc>
                  <a:txBody>
                    <a:bodyPr/>
                    <a:lstStyle/>
                    <a:p>
                      <a:pPr algn="ctr"/>
                      <a:r>
                        <a:rPr lang="en-US" dirty="0"/>
                        <a:t>12%</a:t>
                      </a:r>
                    </a:p>
                  </a:txBody>
                  <a:tcPr/>
                </a:tc>
                <a:tc>
                  <a:txBody>
                    <a:bodyPr/>
                    <a:lstStyle/>
                    <a:p>
                      <a:pPr algn="ctr"/>
                      <a:r>
                        <a:rPr lang="en-US" dirty="0"/>
                        <a:t>0%</a:t>
                      </a:r>
                    </a:p>
                  </a:txBody>
                  <a:tcPr/>
                </a:tc>
                <a:extLst>
                  <a:ext uri="{0D108BD9-81ED-4DB2-BD59-A6C34878D82A}">
                    <a16:rowId xmlns:a16="http://schemas.microsoft.com/office/drawing/2014/main" val="10002"/>
                  </a:ext>
                </a:extLst>
              </a:tr>
              <a:tr h="365760">
                <a:tc>
                  <a:txBody>
                    <a:bodyPr/>
                    <a:lstStyle/>
                    <a:p>
                      <a:r>
                        <a:rPr lang="en-US" dirty="0" err="1"/>
                        <a:t>TrueC</a:t>
                      </a:r>
                      <a:r>
                        <a:rPr lang="en-US" dirty="0"/>
                        <a:t> Midpoint</a:t>
                      </a:r>
                    </a:p>
                  </a:txBody>
                  <a:tcPr/>
                </a:tc>
                <a:tc>
                  <a:txBody>
                    <a:bodyPr/>
                    <a:lstStyle/>
                    <a:p>
                      <a:pPr algn="ctr"/>
                      <a:r>
                        <a:rPr lang="en-US" dirty="0"/>
                        <a:t>62%</a:t>
                      </a:r>
                    </a:p>
                  </a:txBody>
                  <a:tcPr/>
                </a:tc>
                <a:tc>
                  <a:txBody>
                    <a:bodyPr/>
                    <a:lstStyle/>
                    <a:p>
                      <a:pPr algn="ctr"/>
                      <a:r>
                        <a:rPr lang="en-US" dirty="0"/>
                        <a:t>22%</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217766794"/>
                  </a:ext>
                </a:extLst>
              </a:tr>
              <a:tr h="365760">
                <a:tc>
                  <a:txBody>
                    <a:bodyPr/>
                    <a:lstStyle/>
                    <a:p>
                      <a:r>
                        <a:rPr lang="en-US" dirty="0" err="1"/>
                        <a:t>TrueC</a:t>
                      </a:r>
                      <a:r>
                        <a:rPr lang="en-US" dirty="0"/>
                        <a:t> Failure</a:t>
                      </a:r>
                    </a:p>
                  </a:txBody>
                  <a:tcPr/>
                </a:tc>
                <a:tc>
                  <a:txBody>
                    <a:bodyPr/>
                    <a:lstStyle/>
                    <a:p>
                      <a:pPr algn="ctr"/>
                      <a:r>
                        <a:rPr lang="en-US" dirty="0"/>
                        <a:t>38%</a:t>
                      </a:r>
                    </a:p>
                  </a:txBody>
                  <a:tcPr/>
                </a:tc>
                <a:tc>
                  <a:txBody>
                    <a:bodyPr/>
                    <a:lstStyle/>
                    <a:p>
                      <a:pPr algn="ctr"/>
                      <a:r>
                        <a:rPr lang="en-US" dirty="0"/>
                        <a:t>12%</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309252401"/>
                  </a:ext>
                </a:extLst>
              </a:tr>
            </a:tbl>
          </a:graphicData>
        </a:graphic>
      </p:graphicFrame>
      <p:sp>
        <p:nvSpPr>
          <p:cNvPr id="158" name="Title 1"/>
          <p:cNvSpPr>
            <a:spLocks noGrp="1"/>
          </p:cNvSpPr>
          <p:nvPr>
            <p:ph type="title"/>
          </p:nvPr>
        </p:nvSpPr>
        <p:spPr>
          <a:xfrm>
            <a:off x="585156" y="1434"/>
            <a:ext cx="7433096" cy="609600"/>
          </a:xfrm>
          <a:solidFill>
            <a:schemeClr val="bg1"/>
          </a:solidFill>
        </p:spPr>
        <p:txBody>
          <a:bodyPr>
            <a:normAutofit/>
          </a:bodyPr>
          <a:lstStyle/>
          <a:p>
            <a:r>
              <a:rPr lang="en-US" sz="3200" dirty="0"/>
              <a:t>Experimental Results: Data-2TC</a:t>
            </a:r>
          </a:p>
        </p:txBody>
      </p:sp>
      <p:sp>
        <p:nvSpPr>
          <p:cNvPr id="33" name="Rectangle 32">
            <a:extLst>
              <a:ext uri="{FF2B5EF4-FFF2-40B4-BE49-F238E27FC236}">
                <a16:creationId xmlns:a16="http://schemas.microsoft.com/office/drawing/2014/main" id="{BFFF0AFF-DE40-49CE-9202-7F285603E7C0}"/>
              </a:ext>
            </a:extLst>
          </p:cNvPr>
          <p:cNvSpPr/>
          <p:nvPr/>
        </p:nvSpPr>
        <p:spPr>
          <a:xfrm>
            <a:off x="2564130" y="963930"/>
            <a:ext cx="960120" cy="147447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96D982-8BFF-481D-B024-C50934149103}"/>
              </a:ext>
            </a:extLst>
          </p:cNvPr>
          <p:cNvSpPr/>
          <p:nvPr/>
        </p:nvSpPr>
        <p:spPr>
          <a:xfrm>
            <a:off x="4208780" y="956309"/>
            <a:ext cx="960120" cy="1474469"/>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317593D-D404-4281-8F3C-9147EDC7389C}"/>
              </a:ext>
            </a:extLst>
          </p:cNvPr>
          <p:cNvSpPr/>
          <p:nvPr/>
        </p:nvSpPr>
        <p:spPr>
          <a:xfrm>
            <a:off x="5670550" y="956309"/>
            <a:ext cx="960120" cy="1463957"/>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2FC7D2A-8292-4EF1-8DFC-49F3DBF46698}"/>
              </a:ext>
            </a:extLst>
          </p:cNvPr>
          <p:cNvSpPr/>
          <p:nvPr/>
        </p:nvSpPr>
        <p:spPr>
          <a:xfrm>
            <a:off x="7150100" y="956310"/>
            <a:ext cx="960120" cy="1463956"/>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459021B-4E34-4848-A46F-A9EE38F00B18}"/>
              </a:ext>
            </a:extLst>
          </p:cNvPr>
          <p:cNvSpPr txBox="1"/>
          <p:nvPr/>
        </p:nvSpPr>
        <p:spPr>
          <a:xfrm>
            <a:off x="592182" y="2420267"/>
            <a:ext cx="4748544" cy="369332"/>
          </a:xfrm>
          <a:prstGeom prst="rect">
            <a:avLst/>
          </a:prstGeom>
          <a:noFill/>
        </p:spPr>
        <p:txBody>
          <a:bodyPr wrap="none" rtlCol="0">
            <a:spAutoFit/>
          </a:bodyPr>
          <a:lstStyle/>
          <a:p>
            <a:r>
              <a:rPr lang="en-US" b="1" dirty="0"/>
              <a:t>*After PCMI, Merging, and Weak TC Elimination</a:t>
            </a:r>
          </a:p>
        </p:txBody>
      </p:sp>
      <p:sp>
        <p:nvSpPr>
          <p:cNvPr id="19" name="TextBox 18">
            <a:extLst>
              <a:ext uri="{FF2B5EF4-FFF2-40B4-BE49-F238E27FC236}">
                <a16:creationId xmlns:a16="http://schemas.microsoft.com/office/drawing/2014/main" id="{E031C0B5-FDD8-44C5-A3DE-BFEAD254329F}"/>
              </a:ext>
            </a:extLst>
          </p:cNvPr>
          <p:cNvSpPr txBox="1"/>
          <p:nvPr/>
        </p:nvSpPr>
        <p:spPr>
          <a:xfrm>
            <a:off x="592182" y="2636167"/>
            <a:ext cx="2561663" cy="369332"/>
          </a:xfrm>
          <a:prstGeom prst="rect">
            <a:avLst/>
          </a:prstGeom>
          <a:noFill/>
        </p:spPr>
        <p:txBody>
          <a:bodyPr wrap="none" rtlCol="0">
            <a:spAutoFit/>
          </a:bodyPr>
          <a:lstStyle/>
          <a:p>
            <a:r>
              <a:rPr lang="en-US" b="1" dirty="0"/>
              <a:t>*KDE-based Initialization</a:t>
            </a:r>
          </a:p>
        </p:txBody>
      </p:sp>
      <p:pic>
        <p:nvPicPr>
          <p:cNvPr id="18" name="Picture 1">
            <a:extLst>
              <a:ext uri="{FF2B5EF4-FFF2-40B4-BE49-F238E27FC236}">
                <a16:creationId xmlns:a16="http://schemas.microsoft.com/office/drawing/2014/main" id="{335D6230-C74A-4DFC-B3E6-AA95C2739B5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95" y="3200397"/>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
            <a:extLst>
              <a:ext uri="{FF2B5EF4-FFF2-40B4-BE49-F238E27FC236}">
                <a16:creationId xmlns:a16="http://schemas.microsoft.com/office/drawing/2014/main" id="{92A54711-FEFF-461E-A8E8-4CEC0B37A20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43" y="3199196"/>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
            <a:extLst>
              <a:ext uri="{FF2B5EF4-FFF2-40B4-BE49-F238E27FC236}">
                <a16:creationId xmlns:a16="http://schemas.microsoft.com/office/drawing/2014/main" id="{2821B7C6-AB95-4C0D-9B94-79BC2B9DB22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89" y="3200395"/>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F3AFD4F-CB35-42E7-824C-708375599FA7}"/>
              </a:ext>
            </a:extLst>
          </p:cNvPr>
          <p:cNvSpPr txBox="1"/>
          <p:nvPr/>
        </p:nvSpPr>
        <p:spPr>
          <a:xfrm>
            <a:off x="3318139" y="4598832"/>
            <a:ext cx="335348" cy="461665"/>
          </a:xfrm>
          <a:prstGeom prst="rect">
            <a:avLst/>
          </a:prstGeom>
          <a:noFill/>
        </p:spPr>
        <p:txBody>
          <a:bodyPr wrap="none" rtlCol="0">
            <a:spAutoFit/>
          </a:bodyPr>
          <a:lstStyle/>
          <a:p>
            <a:r>
              <a:rPr lang="en-US" sz="2400" b="1" dirty="0">
                <a:solidFill>
                  <a:srgbClr val="FF0000"/>
                </a:solidFill>
              </a:rPr>
              <a:t>E</a:t>
            </a:r>
          </a:p>
        </p:txBody>
      </p:sp>
      <p:sp>
        <p:nvSpPr>
          <p:cNvPr id="15" name="TextBox 14">
            <a:extLst>
              <a:ext uri="{FF2B5EF4-FFF2-40B4-BE49-F238E27FC236}">
                <a16:creationId xmlns:a16="http://schemas.microsoft.com/office/drawing/2014/main" id="{41AF8E8B-54FF-4BE6-9D4B-D7C4715C7B73}"/>
              </a:ext>
            </a:extLst>
          </p:cNvPr>
          <p:cNvSpPr txBox="1"/>
          <p:nvPr/>
        </p:nvSpPr>
        <p:spPr>
          <a:xfrm>
            <a:off x="2654804" y="5432405"/>
            <a:ext cx="453970" cy="461665"/>
          </a:xfrm>
          <a:prstGeom prst="rect">
            <a:avLst/>
          </a:prstGeom>
          <a:noFill/>
        </p:spPr>
        <p:txBody>
          <a:bodyPr wrap="square" rtlCol="0">
            <a:spAutoFit/>
          </a:bodyPr>
          <a:lstStyle/>
          <a:p>
            <a:r>
              <a:rPr lang="en-US" sz="2400" b="1" dirty="0">
                <a:solidFill>
                  <a:srgbClr val="FF0000"/>
                </a:solidFill>
              </a:rPr>
              <a:t>M</a:t>
            </a:r>
          </a:p>
        </p:txBody>
      </p:sp>
      <p:pic>
        <p:nvPicPr>
          <p:cNvPr id="22" name="Picture 1">
            <a:extLst>
              <a:ext uri="{FF2B5EF4-FFF2-40B4-BE49-F238E27FC236}">
                <a16:creationId xmlns:a16="http://schemas.microsoft.com/office/drawing/2014/main" id="{CB0572D5-7FEF-46F4-A07C-E5A4507753E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091" y="3200562"/>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541668AA-79AC-4DC8-A911-BC1DB94E86F8}" type="slidenum">
              <a:rPr lang="en-US" smtClean="0"/>
              <a:pPr/>
              <a:t>23</a:t>
            </a:fld>
            <a:endParaRPr lang="en-US"/>
          </a:p>
        </p:txBody>
      </p:sp>
    </p:spTree>
    <p:extLst>
      <p:ext uri="{BB962C8B-B14F-4D97-AF65-F5344CB8AC3E}">
        <p14:creationId xmlns:p14="http://schemas.microsoft.com/office/powerpoint/2010/main" val="139413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xit" presetSubtype="0" fill="hold" grpId="0" nodeType="withEffect">
                                  <p:stCondLst>
                                    <p:cond delay="0"/>
                                  </p:stCondLst>
                                  <p:childTnLst>
                                    <p:animEffect transition="out" filter="fade">
                                      <p:cBhvr>
                                        <p:cTn id="17" dur="2000"/>
                                        <p:tgtEl>
                                          <p:spTgt spid="33"/>
                                        </p:tgtEl>
                                      </p:cBhvr>
                                    </p:animEffect>
                                    <p:set>
                                      <p:cBhvr>
                                        <p:cTn id="18" dur="1" fill="hold">
                                          <p:stCondLst>
                                            <p:cond delay="1999"/>
                                          </p:stCondLst>
                                        </p:cTn>
                                        <p:tgtEl>
                                          <p:spTgt spid="33"/>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xit" presetSubtype="0" fill="hold" grpId="0" nodeType="withEffect">
                                  <p:stCondLst>
                                    <p:cond delay="0"/>
                                  </p:stCondLst>
                                  <p:childTnLst>
                                    <p:animEffect transition="out" filter="fade">
                                      <p:cBhvr>
                                        <p:cTn id="28" dur="2000"/>
                                        <p:tgtEl>
                                          <p:spTgt spid="34"/>
                                        </p:tgtEl>
                                      </p:cBhvr>
                                    </p:animEffect>
                                    <p:set>
                                      <p:cBhvr>
                                        <p:cTn id="29" dur="1" fill="hold">
                                          <p:stCondLst>
                                            <p:cond delay="1999"/>
                                          </p:stCondLst>
                                        </p:cTn>
                                        <p:tgtEl>
                                          <p:spTgt spid="34"/>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xit" presetSubtype="0" fill="hold" grpId="0" nodeType="withEffect">
                                  <p:stCondLst>
                                    <p:cond delay="0"/>
                                  </p:stCondLst>
                                  <p:childTnLst>
                                    <p:animEffect transition="out" filter="fade">
                                      <p:cBhvr>
                                        <p:cTn id="48" dur="2000"/>
                                        <p:tgtEl>
                                          <p:spTgt spid="35"/>
                                        </p:tgtEl>
                                      </p:cBhvr>
                                    </p:animEffect>
                                    <p:set>
                                      <p:cBhvr>
                                        <p:cTn id="49" dur="1" fill="hold">
                                          <p:stCondLst>
                                            <p:cond delay="1999"/>
                                          </p:stCondLst>
                                        </p:cTn>
                                        <p:tgtEl>
                                          <p:spTgt spid="3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animBg="1"/>
      <p:bldP spid="36" grpId="0" animBg="1"/>
      <p:bldP spid="2" grpId="0"/>
      <p:bldP spid="19" grpId="0"/>
      <p:bldP spid="16" grpId="0"/>
      <p:bldP spid="16" grpId="1"/>
      <p:bldP spid="15" grpId="0"/>
      <p:bldP spid="1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EAD9D8-3AED-458F-9B88-BC80A10767FC}"/>
              </a:ext>
            </a:extLst>
          </p:cNvPr>
          <p:cNvPicPr>
            <a:picLocks noChangeAspect="1"/>
          </p:cNvPicPr>
          <p:nvPr/>
        </p:nvPicPr>
        <p:blipFill>
          <a:blip r:embed="rId3"/>
          <a:stretch>
            <a:fillRect/>
          </a:stretch>
        </p:blipFill>
        <p:spPr>
          <a:xfrm>
            <a:off x="681165" y="2229687"/>
            <a:ext cx="3218504" cy="3192758"/>
          </a:xfrm>
          <a:prstGeom prst="rect">
            <a:avLst/>
          </a:prstGeom>
        </p:spPr>
      </p:pic>
      <p:pic>
        <p:nvPicPr>
          <p:cNvPr id="4" name="Picture 3">
            <a:extLst>
              <a:ext uri="{FF2B5EF4-FFF2-40B4-BE49-F238E27FC236}">
                <a16:creationId xmlns:a16="http://schemas.microsoft.com/office/drawing/2014/main" id="{307E9504-2EA9-4297-9029-B31446FF3A3B}"/>
              </a:ext>
            </a:extLst>
          </p:cNvPr>
          <p:cNvPicPr>
            <a:picLocks/>
          </p:cNvPicPr>
          <p:nvPr/>
        </p:nvPicPr>
        <p:blipFill>
          <a:blip r:embed="rId4"/>
          <a:stretch>
            <a:fillRect/>
          </a:stretch>
        </p:blipFill>
        <p:spPr>
          <a:xfrm>
            <a:off x="552964" y="2057400"/>
            <a:ext cx="3371335" cy="3423032"/>
          </a:xfrm>
          <a:prstGeom prst="rect">
            <a:avLst/>
          </a:prstGeom>
        </p:spPr>
      </p:pic>
      <p:pic>
        <p:nvPicPr>
          <p:cNvPr id="5" name="Picture 4">
            <a:extLst>
              <a:ext uri="{FF2B5EF4-FFF2-40B4-BE49-F238E27FC236}">
                <a16:creationId xmlns:a16="http://schemas.microsoft.com/office/drawing/2014/main" id="{CE44E56A-7A64-4CA2-A5BE-737EFCDE711C}"/>
              </a:ext>
            </a:extLst>
          </p:cNvPr>
          <p:cNvPicPr>
            <a:picLocks noChangeAspect="1"/>
          </p:cNvPicPr>
          <p:nvPr/>
        </p:nvPicPr>
        <p:blipFill>
          <a:blip r:embed="rId5"/>
          <a:stretch>
            <a:fillRect/>
          </a:stretch>
        </p:blipFill>
        <p:spPr>
          <a:xfrm>
            <a:off x="4736792" y="2268538"/>
            <a:ext cx="3289607" cy="3121242"/>
          </a:xfrm>
          <a:prstGeom prst="rect">
            <a:avLst/>
          </a:prstGeom>
        </p:spPr>
      </p:pic>
      <p:pic>
        <p:nvPicPr>
          <p:cNvPr id="7" name="Picture 6">
            <a:extLst>
              <a:ext uri="{FF2B5EF4-FFF2-40B4-BE49-F238E27FC236}">
                <a16:creationId xmlns:a16="http://schemas.microsoft.com/office/drawing/2014/main" id="{C5156B5D-25C2-40ED-81F2-4906C20A3328}"/>
              </a:ext>
            </a:extLst>
          </p:cNvPr>
          <p:cNvPicPr>
            <a:picLocks noChangeAspect="1"/>
          </p:cNvPicPr>
          <p:nvPr/>
        </p:nvPicPr>
        <p:blipFill>
          <a:blip r:embed="rId6"/>
          <a:stretch>
            <a:fillRect/>
          </a:stretch>
        </p:blipFill>
        <p:spPr>
          <a:xfrm>
            <a:off x="4793912" y="2276158"/>
            <a:ext cx="3348325" cy="3099816"/>
          </a:xfrm>
          <a:prstGeom prst="rect">
            <a:avLst/>
          </a:prstGeom>
        </p:spPr>
      </p:pic>
      <p:sp>
        <p:nvSpPr>
          <p:cNvPr id="8" name="Title 1">
            <a:extLst>
              <a:ext uri="{FF2B5EF4-FFF2-40B4-BE49-F238E27FC236}">
                <a16:creationId xmlns:a16="http://schemas.microsoft.com/office/drawing/2014/main" id="{37D5A081-10AE-4729-BAF5-A90223FDC653}"/>
              </a:ext>
            </a:extLst>
          </p:cNvPr>
          <p:cNvSpPr>
            <a:spLocks noGrp="1"/>
          </p:cNvSpPr>
          <p:nvPr>
            <p:ph type="title"/>
          </p:nvPr>
        </p:nvSpPr>
        <p:spPr>
          <a:xfrm>
            <a:off x="2743200" y="79375"/>
            <a:ext cx="5638800" cy="1063625"/>
          </a:xfrm>
        </p:spPr>
        <p:txBody>
          <a:bodyPr/>
          <a:lstStyle/>
          <a:p>
            <a:r>
              <a:rPr lang="en-US" dirty="0"/>
              <a:t>KDE Initialization and Negative TCs</a:t>
            </a:r>
          </a:p>
        </p:txBody>
      </p:sp>
      <p:sp>
        <p:nvSpPr>
          <p:cNvPr id="10" name="Content Placeholder 2">
            <a:extLst>
              <a:ext uri="{FF2B5EF4-FFF2-40B4-BE49-F238E27FC236}">
                <a16:creationId xmlns:a16="http://schemas.microsoft.com/office/drawing/2014/main" id="{1CFF656A-D61D-4ED2-893F-D5936DA41882}"/>
              </a:ext>
            </a:extLst>
          </p:cNvPr>
          <p:cNvSpPr txBox="1">
            <a:spLocks/>
          </p:cNvSpPr>
          <p:nvPr/>
        </p:nvSpPr>
        <p:spPr>
          <a:xfrm>
            <a:off x="4793912" y="1804401"/>
            <a:ext cx="4511972" cy="411480"/>
          </a:xfrm>
          <a:prstGeom prst="rect">
            <a:avLst/>
          </a:prstGeom>
        </p:spPr>
        <p:txBody>
          <a:bodyPr/>
          <a:lstStyle>
            <a:lvl1pPr marL="342900" indent="-342900" algn="l" defTabSz="457200" rtl="0" eaLnBrk="1" latinLnBrk="0" hangingPunct="1">
              <a:spcBef>
                <a:spcPct val="20000"/>
              </a:spcBef>
              <a:buClr>
                <a:srgbClr val="FF0000"/>
              </a:buClr>
              <a:buSzPct val="75000"/>
              <a:buFont typeface="Wingdings" panose="05000000000000000000" pitchFamily="2" charset="2"/>
              <a:buChar char="q"/>
              <a:defRPr sz="2000" kern="1200" baseline="0">
                <a:solidFill>
                  <a:schemeClr val="tx1"/>
                </a:solidFill>
                <a:latin typeface="Times New Roman" panose="02020603050405020304" pitchFamily="18" charset="0"/>
                <a:ea typeface="+mn-ea"/>
                <a:cs typeface="+mn-cs"/>
              </a:defRPr>
            </a:lvl1pPr>
            <a:lvl2pPr marL="742950" indent="-285750" algn="l" defTabSz="457200" rtl="0" eaLnBrk="1" latinLnBrk="0" hangingPunct="1">
              <a:spcBef>
                <a:spcPct val="20000"/>
              </a:spcBef>
              <a:buClr>
                <a:srgbClr val="FF0000"/>
              </a:buClr>
              <a:buFont typeface="Wingdings" panose="05000000000000000000" pitchFamily="2" charset="2"/>
              <a:buChar char="Ø"/>
              <a:defRPr sz="1800" kern="1200" baseline="0">
                <a:solidFill>
                  <a:schemeClr val="tx1"/>
                </a:solidFill>
                <a:latin typeface="Times New Roman" panose="02020603050405020304" pitchFamily="18" charset="0"/>
                <a:ea typeface="+mn-ea"/>
                <a:cs typeface="+mn-cs"/>
              </a:defRPr>
            </a:lvl2pPr>
            <a:lvl3pPr marL="1143000" indent="-228600" algn="l" defTabSz="457200" rtl="0" eaLnBrk="1" latinLnBrk="0" hangingPunct="1">
              <a:spcBef>
                <a:spcPct val="20000"/>
              </a:spcBef>
              <a:buClr>
                <a:srgbClr val="FF0000"/>
              </a:buClr>
              <a:buFont typeface="Wingdings" panose="05000000000000000000" pitchFamily="2" charset="2"/>
              <a:buChar char="§"/>
              <a:defRPr sz="1600" kern="1200" baseline="0">
                <a:solidFill>
                  <a:schemeClr val="tx1"/>
                </a:solidFill>
                <a:latin typeface="Times New Roman" panose="02020603050405020304" pitchFamily="18" charset="0"/>
                <a:ea typeface="+mn-ea"/>
                <a:cs typeface="+mn-cs"/>
              </a:defRPr>
            </a:lvl3pPr>
            <a:lvl4pPr marL="1600200" indent="-228600" algn="l" defTabSz="457200" rtl="0" eaLnBrk="1" latinLnBrk="0" hangingPunct="1">
              <a:spcBef>
                <a:spcPct val="20000"/>
              </a:spcBef>
              <a:buClr>
                <a:srgbClr val="FF0000"/>
              </a:buClr>
              <a:buFont typeface="Wingdings" panose="05000000000000000000" pitchFamily="2" charset="2"/>
              <a:buChar char="ü"/>
              <a:defRPr sz="1400" kern="1200" baseline="0">
                <a:solidFill>
                  <a:schemeClr val="tx1"/>
                </a:solidFill>
                <a:latin typeface="Times New Roman" panose="02020603050405020304" pitchFamily="18" charset="0"/>
                <a:ea typeface="+mn-ea"/>
                <a:cs typeface="+mn-cs"/>
              </a:defRPr>
            </a:lvl4pPr>
            <a:lvl5pPr marL="2057400" indent="-228600" algn="l" defTabSz="457200" rtl="0" eaLnBrk="1" latinLnBrk="0" hangingPunct="1">
              <a:spcBef>
                <a:spcPct val="20000"/>
              </a:spcBef>
              <a:buClr>
                <a:srgbClr val="FF0000"/>
              </a:buClr>
              <a:buFont typeface="Arial"/>
              <a:buChar char="»"/>
              <a:defRPr sz="1400" kern="1200" baseline="0">
                <a:solidFill>
                  <a:schemeClr val="tx1"/>
                </a:solidFill>
                <a:latin typeface="Times New Roman" panose="02020603050405020304"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Cluster all negative instances.</a:t>
            </a:r>
          </a:p>
        </p:txBody>
      </p:sp>
      <p:sp>
        <p:nvSpPr>
          <p:cNvPr id="11" name="Content Placeholder 2">
            <a:extLst>
              <a:ext uri="{FF2B5EF4-FFF2-40B4-BE49-F238E27FC236}">
                <a16:creationId xmlns:a16="http://schemas.microsoft.com/office/drawing/2014/main" id="{EA89C2F1-6AA8-41D2-9206-473EE1FEE8D5}"/>
              </a:ext>
            </a:extLst>
          </p:cNvPr>
          <p:cNvSpPr txBox="1">
            <a:spLocks/>
          </p:cNvSpPr>
          <p:nvPr/>
        </p:nvSpPr>
        <p:spPr>
          <a:xfrm>
            <a:off x="281940" y="5461924"/>
            <a:ext cx="4511972" cy="708608"/>
          </a:xfrm>
          <a:prstGeom prst="rect">
            <a:avLst/>
          </a:prstGeom>
        </p:spPr>
        <p:txBody>
          <a:bodyPr/>
          <a:lstStyle>
            <a:lvl1pPr marL="342900" indent="-342900" algn="l" defTabSz="457200" rtl="0" eaLnBrk="1" latinLnBrk="0" hangingPunct="1">
              <a:spcBef>
                <a:spcPct val="20000"/>
              </a:spcBef>
              <a:buClr>
                <a:srgbClr val="FF0000"/>
              </a:buClr>
              <a:buSzPct val="75000"/>
              <a:buFont typeface="Wingdings" panose="05000000000000000000" pitchFamily="2" charset="2"/>
              <a:buChar char="q"/>
              <a:defRPr sz="2000" kern="1200" baseline="0">
                <a:solidFill>
                  <a:schemeClr val="tx1"/>
                </a:solidFill>
                <a:latin typeface="Times New Roman" panose="02020603050405020304" pitchFamily="18" charset="0"/>
                <a:ea typeface="+mn-ea"/>
                <a:cs typeface="+mn-cs"/>
              </a:defRPr>
            </a:lvl1pPr>
            <a:lvl2pPr marL="742950" indent="-285750" algn="l" defTabSz="457200" rtl="0" eaLnBrk="1" latinLnBrk="0" hangingPunct="1">
              <a:spcBef>
                <a:spcPct val="20000"/>
              </a:spcBef>
              <a:buClr>
                <a:srgbClr val="FF0000"/>
              </a:buClr>
              <a:buFont typeface="Wingdings" panose="05000000000000000000" pitchFamily="2" charset="2"/>
              <a:buChar char="Ø"/>
              <a:defRPr sz="1800" kern="1200" baseline="0">
                <a:solidFill>
                  <a:schemeClr val="tx1"/>
                </a:solidFill>
                <a:latin typeface="Times New Roman" panose="02020603050405020304" pitchFamily="18" charset="0"/>
                <a:ea typeface="+mn-ea"/>
                <a:cs typeface="+mn-cs"/>
              </a:defRPr>
            </a:lvl2pPr>
            <a:lvl3pPr marL="1143000" indent="-228600" algn="l" defTabSz="457200" rtl="0" eaLnBrk="1" latinLnBrk="0" hangingPunct="1">
              <a:spcBef>
                <a:spcPct val="20000"/>
              </a:spcBef>
              <a:buClr>
                <a:srgbClr val="FF0000"/>
              </a:buClr>
              <a:buFont typeface="Wingdings" panose="05000000000000000000" pitchFamily="2" charset="2"/>
              <a:buChar char="§"/>
              <a:defRPr sz="1600" kern="1200" baseline="0">
                <a:solidFill>
                  <a:schemeClr val="tx1"/>
                </a:solidFill>
                <a:latin typeface="Times New Roman" panose="02020603050405020304" pitchFamily="18" charset="0"/>
                <a:ea typeface="+mn-ea"/>
                <a:cs typeface="+mn-cs"/>
              </a:defRPr>
            </a:lvl3pPr>
            <a:lvl4pPr marL="1600200" indent="-228600" algn="l" defTabSz="457200" rtl="0" eaLnBrk="1" latinLnBrk="0" hangingPunct="1">
              <a:spcBef>
                <a:spcPct val="20000"/>
              </a:spcBef>
              <a:buClr>
                <a:srgbClr val="FF0000"/>
              </a:buClr>
              <a:buFont typeface="Wingdings" panose="05000000000000000000" pitchFamily="2" charset="2"/>
              <a:buChar char="ü"/>
              <a:defRPr sz="1400" kern="1200" baseline="0">
                <a:solidFill>
                  <a:schemeClr val="tx1"/>
                </a:solidFill>
                <a:latin typeface="Times New Roman" panose="02020603050405020304" pitchFamily="18" charset="0"/>
                <a:ea typeface="+mn-ea"/>
                <a:cs typeface="+mn-cs"/>
              </a:defRPr>
            </a:lvl4pPr>
            <a:lvl5pPr marL="2057400" indent="-228600" algn="l" defTabSz="457200" rtl="0" eaLnBrk="1" latinLnBrk="0" hangingPunct="1">
              <a:spcBef>
                <a:spcPct val="20000"/>
              </a:spcBef>
              <a:buClr>
                <a:srgbClr val="FF0000"/>
              </a:buClr>
              <a:buFont typeface="Arial"/>
              <a:buChar char="»"/>
              <a:defRPr sz="1400" kern="1200" baseline="0">
                <a:solidFill>
                  <a:schemeClr val="tx1"/>
                </a:solidFill>
                <a:latin typeface="Times New Roman" panose="02020603050405020304"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Mark any instance x from positive bags</a:t>
            </a:r>
          </a:p>
          <a:p>
            <a:pPr marL="0" indent="0">
              <a:buNone/>
            </a:pPr>
            <a:r>
              <a:rPr lang="en-US" dirty="0"/>
              <a:t>for which KDE(x)&gt;</a:t>
            </a:r>
            <a:r>
              <a:rPr lang="el-GR" i="1" dirty="0"/>
              <a:t>θ</a:t>
            </a:r>
            <a:r>
              <a:rPr lang="en-US" i="1" baseline="-25000" dirty="0"/>
              <a:t>KDE</a:t>
            </a:r>
            <a:r>
              <a:rPr lang="en-US" dirty="0"/>
              <a:t>.</a:t>
            </a:r>
            <a:endParaRPr lang="en-US" i="1" baseline="-25000" dirty="0"/>
          </a:p>
          <a:p>
            <a:pPr marL="0" indent="0">
              <a:buNone/>
            </a:pPr>
            <a:r>
              <a:rPr lang="en-US" dirty="0"/>
              <a:t> </a:t>
            </a:r>
          </a:p>
        </p:txBody>
      </p:sp>
      <p:sp>
        <p:nvSpPr>
          <p:cNvPr id="13" name="Content Placeholder 2">
            <a:extLst>
              <a:ext uri="{FF2B5EF4-FFF2-40B4-BE49-F238E27FC236}">
                <a16:creationId xmlns:a16="http://schemas.microsoft.com/office/drawing/2014/main" id="{79BBF7E7-8135-4827-861F-3B2DBB995531}"/>
              </a:ext>
            </a:extLst>
          </p:cNvPr>
          <p:cNvSpPr txBox="1">
            <a:spLocks/>
          </p:cNvSpPr>
          <p:nvPr/>
        </p:nvSpPr>
        <p:spPr>
          <a:xfrm>
            <a:off x="4793912" y="5461924"/>
            <a:ext cx="4511972" cy="708608"/>
          </a:xfrm>
          <a:prstGeom prst="rect">
            <a:avLst/>
          </a:prstGeom>
        </p:spPr>
        <p:txBody>
          <a:bodyPr/>
          <a:lstStyle>
            <a:lvl1pPr marL="342900" indent="-342900" algn="l" defTabSz="457200" rtl="0" eaLnBrk="1" latinLnBrk="0" hangingPunct="1">
              <a:spcBef>
                <a:spcPct val="20000"/>
              </a:spcBef>
              <a:buClr>
                <a:srgbClr val="FF0000"/>
              </a:buClr>
              <a:buSzPct val="75000"/>
              <a:buFont typeface="Wingdings" panose="05000000000000000000" pitchFamily="2" charset="2"/>
              <a:buChar char="q"/>
              <a:defRPr sz="2000" kern="1200" baseline="0">
                <a:solidFill>
                  <a:schemeClr val="tx1"/>
                </a:solidFill>
                <a:latin typeface="Times New Roman" panose="02020603050405020304" pitchFamily="18" charset="0"/>
                <a:ea typeface="+mn-ea"/>
                <a:cs typeface="+mn-cs"/>
              </a:defRPr>
            </a:lvl1pPr>
            <a:lvl2pPr marL="742950" indent="-285750" algn="l" defTabSz="457200" rtl="0" eaLnBrk="1" latinLnBrk="0" hangingPunct="1">
              <a:spcBef>
                <a:spcPct val="20000"/>
              </a:spcBef>
              <a:buClr>
                <a:srgbClr val="FF0000"/>
              </a:buClr>
              <a:buFont typeface="Wingdings" panose="05000000000000000000" pitchFamily="2" charset="2"/>
              <a:buChar char="Ø"/>
              <a:defRPr sz="1800" kern="1200" baseline="0">
                <a:solidFill>
                  <a:schemeClr val="tx1"/>
                </a:solidFill>
                <a:latin typeface="Times New Roman" panose="02020603050405020304" pitchFamily="18" charset="0"/>
                <a:ea typeface="+mn-ea"/>
                <a:cs typeface="+mn-cs"/>
              </a:defRPr>
            </a:lvl2pPr>
            <a:lvl3pPr marL="1143000" indent="-228600" algn="l" defTabSz="457200" rtl="0" eaLnBrk="1" latinLnBrk="0" hangingPunct="1">
              <a:spcBef>
                <a:spcPct val="20000"/>
              </a:spcBef>
              <a:buClr>
                <a:srgbClr val="FF0000"/>
              </a:buClr>
              <a:buFont typeface="Wingdings" panose="05000000000000000000" pitchFamily="2" charset="2"/>
              <a:buChar char="§"/>
              <a:defRPr sz="1600" kern="1200" baseline="0">
                <a:solidFill>
                  <a:schemeClr val="tx1"/>
                </a:solidFill>
                <a:latin typeface="Times New Roman" panose="02020603050405020304" pitchFamily="18" charset="0"/>
                <a:ea typeface="+mn-ea"/>
                <a:cs typeface="+mn-cs"/>
              </a:defRPr>
            </a:lvl3pPr>
            <a:lvl4pPr marL="1600200" indent="-228600" algn="l" defTabSz="457200" rtl="0" eaLnBrk="1" latinLnBrk="0" hangingPunct="1">
              <a:spcBef>
                <a:spcPct val="20000"/>
              </a:spcBef>
              <a:buClr>
                <a:srgbClr val="FF0000"/>
              </a:buClr>
              <a:buFont typeface="Wingdings" panose="05000000000000000000" pitchFamily="2" charset="2"/>
              <a:buChar char="ü"/>
              <a:defRPr sz="1400" kern="1200" baseline="0">
                <a:solidFill>
                  <a:schemeClr val="tx1"/>
                </a:solidFill>
                <a:latin typeface="Times New Roman" panose="02020603050405020304" pitchFamily="18" charset="0"/>
                <a:ea typeface="+mn-ea"/>
                <a:cs typeface="+mn-cs"/>
              </a:defRPr>
            </a:lvl4pPr>
            <a:lvl5pPr marL="2057400" indent="-228600" algn="l" defTabSz="457200" rtl="0" eaLnBrk="1" latinLnBrk="0" hangingPunct="1">
              <a:spcBef>
                <a:spcPct val="20000"/>
              </a:spcBef>
              <a:buClr>
                <a:srgbClr val="FF0000"/>
              </a:buClr>
              <a:buFont typeface="Arial"/>
              <a:buChar char="»"/>
              <a:defRPr sz="1400" kern="1200" baseline="0">
                <a:solidFill>
                  <a:schemeClr val="tx1"/>
                </a:solidFill>
                <a:latin typeface="Times New Roman" panose="02020603050405020304"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Cluster remaining “likely positive” instances.</a:t>
            </a:r>
          </a:p>
          <a:p>
            <a:pPr marL="0" indent="0">
              <a:buNone/>
            </a:pPr>
            <a:r>
              <a:rPr lang="en-US" dirty="0"/>
              <a:t> </a:t>
            </a:r>
          </a:p>
        </p:txBody>
      </p:sp>
      <p:sp>
        <p:nvSpPr>
          <p:cNvPr id="2" name="TextBox 1">
            <a:extLst>
              <a:ext uri="{FF2B5EF4-FFF2-40B4-BE49-F238E27FC236}">
                <a16:creationId xmlns:a16="http://schemas.microsoft.com/office/drawing/2014/main" id="{7F4FB1E0-3660-4E93-AE19-CA3D4EF09BDB}"/>
              </a:ext>
            </a:extLst>
          </p:cNvPr>
          <p:cNvSpPr txBox="1"/>
          <p:nvPr/>
        </p:nvSpPr>
        <p:spPr>
          <a:xfrm>
            <a:off x="1733782" y="5070232"/>
            <a:ext cx="704937" cy="369332"/>
          </a:xfrm>
          <a:prstGeom prst="rect">
            <a:avLst/>
          </a:prstGeom>
          <a:noFill/>
        </p:spPr>
        <p:txBody>
          <a:bodyPr wrap="none" rtlCol="0">
            <a:spAutoFit/>
          </a:bodyPr>
          <a:lstStyle/>
          <a:p>
            <a:r>
              <a:rPr lang="en-US" b="1" dirty="0"/>
              <a:t>Feat1</a:t>
            </a:r>
          </a:p>
        </p:txBody>
      </p:sp>
      <p:sp>
        <p:nvSpPr>
          <p:cNvPr id="14" name="TextBox 13">
            <a:extLst>
              <a:ext uri="{FF2B5EF4-FFF2-40B4-BE49-F238E27FC236}">
                <a16:creationId xmlns:a16="http://schemas.microsoft.com/office/drawing/2014/main" id="{0AB77577-AE89-4B37-B31E-EDB551FE603C}"/>
              </a:ext>
            </a:extLst>
          </p:cNvPr>
          <p:cNvSpPr txBox="1"/>
          <p:nvPr/>
        </p:nvSpPr>
        <p:spPr>
          <a:xfrm>
            <a:off x="6303798" y="5080130"/>
            <a:ext cx="704937" cy="369332"/>
          </a:xfrm>
          <a:prstGeom prst="rect">
            <a:avLst/>
          </a:prstGeom>
          <a:noFill/>
        </p:spPr>
        <p:txBody>
          <a:bodyPr wrap="none" rtlCol="0">
            <a:spAutoFit/>
          </a:bodyPr>
          <a:lstStyle/>
          <a:p>
            <a:r>
              <a:rPr lang="en-US" b="1" dirty="0"/>
              <a:t>Feat1</a:t>
            </a:r>
          </a:p>
        </p:txBody>
      </p:sp>
      <p:sp>
        <p:nvSpPr>
          <p:cNvPr id="15" name="TextBox 14">
            <a:extLst>
              <a:ext uri="{FF2B5EF4-FFF2-40B4-BE49-F238E27FC236}">
                <a16:creationId xmlns:a16="http://schemas.microsoft.com/office/drawing/2014/main" id="{9066D5AB-B6DF-4F8E-A2EB-9D3F0E60945F}"/>
              </a:ext>
            </a:extLst>
          </p:cNvPr>
          <p:cNvSpPr txBox="1"/>
          <p:nvPr/>
        </p:nvSpPr>
        <p:spPr>
          <a:xfrm rot="16200000">
            <a:off x="4424294" y="3310704"/>
            <a:ext cx="711349" cy="369332"/>
          </a:xfrm>
          <a:prstGeom prst="rect">
            <a:avLst/>
          </a:prstGeom>
          <a:noFill/>
        </p:spPr>
        <p:txBody>
          <a:bodyPr wrap="none" rtlCol="0">
            <a:spAutoFit/>
          </a:bodyPr>
          <a:lstStyle/>
          <a:p>
            <a:r>
              <a:rPr lang="en-US" b="1" dirty="0"/>
              <a:t>Feat2</a:t>
            </a:r>
          </a:p>
        </p:txBody>
      </p:sp>
      <p:sp>
        <p:nvSpPr>
          <p:cNvPr id="16" name="TextBox 15">
            <a:extLst>
              <a:ext uri="{FF2B5EF4-FFF2-40B4-BE49-F238E27FC236}">
                <a16:creationId xmlns:a16="http://schemas.microsoft.com/office/drawing/2014/main" id="{38623B33-F761-4739-BD2D-7A50F9F3BA55}"/>
              </a:ext>
            </a:extLst>
          </p:cNvPr>
          <p:cNvSpPr txBox="1"/>
          <p:nvPr/>
        </p:nvSpPr>
        <p:spPr>
          <a:xfrm rot="16200000">
            <a:off x="265951" y="3320599"/>
            <a:ext cx="711349" cy="369332"/>
          </a:xfrm>
          <a:prstGeom prst="rect">
            <a:avLst/>
          </a:prstGeom>
          <a:noFill/>
        </p:spPr>
        <p:txBody>
          <a:bodyPr wrap="none" rtlCol="0">
            <a:spAutoFit/>
          </a:bodyPr>
          <a:lstStyle/>
          <a:p>
            <a:r>
              <a:rPr lang="en-US" b="1" dirty="0"/>
              <a:t>Feat2</a:t>
            </a:r>
          </a:p>
        </p:txBody>
      </p:sp>
      <p:sp>
        <p:nvSpPr>
          <p:cNvPr id="3" name="Slide Number Placeholder 2"/>
          <p:cNvSpPr>
            <a:spLocks noGrp="1"/>
          </p:cNvSpPr>
          <p:nvPr>
            <p:ph type="sldNum" sz="quarter" idx="12"/>
          </p:nvPr>
        </p:nvSpPr>
        <p:spPr/>
        <p:txBody>
          <a:bodyPr/>
          <a:lstStyle/>
          <a:p>
            <a:fld id="{541668AA-79AC-4DC8-A911-BC1DB94E86F8}" type="slidenum">
              <a:rPr lang="en-US" smtClean="0"/>
              <a:pPr/>
              <a:t>24</a:t>
            </a:fld>
            <a:endParaRPr lang="en-US"/>
          </a:p>
        </p:txBody>
      </p:sp>
      <p:sp>
        <p:nvSpPr>
          <p:cNvPr id="9" name="TextBox 8">
            <a:extLst>
              <a:ext uri="{FF2B5EF4-FFF2-40B4-BE49-F238E27FC236}">
                <a16:creationId xmlns:a16="http://schemas.microsoft.com/office/drawing/2014/main" id="{BA97D462-A03A-4457-BCE5-4E7ADF5709DD}"/>
              </a:ext>
            </a:extLst>
          </p:cNvPr>
          <p:cNvSpPr txBox="1"/>
          <p:nvPr/>
        </p:nvSpPr>
        <p:spPr>
          <a:xfrm rot="16200000">
            <a:off x="2850875" y="3213904"/>
            <a:ext cx="2959336" cy="646331"/>
          </a:xfrm>
          <a:prstGeom prst="rect">
            <a:avLst/>
          </a:prstGeom>
          <a:noFill/>
        </p:spPr>
        <p:txBody>
          <a:bodyPr wrap="none" rtlCol="0">
            <a:spAutoFit/>
          </a:bodyPr>
          <a:lstStyle/>
          <a:p>
            <a:r>
              <a:rPr lang="en-US" dirty="0">
                <a:solidFill>
                  <a:srgbClr val="FF0000"/>
                </a:solidFill>
              </a:rPr>
              <a:t>Instances from positive bags</a:t>
            </a:r>
          </a:p>
          <a:p>
            <a:r>
              <a:rPr lang="en-US" dirty="0">
                <a:solidFill>
                  <a:srgbClr val="1103C7"/>
                </a:solidFill>
              </a:rPr>
              <a:t>Instances from negative bags</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77C371E-E0EB-43D1-BD88-B5B6D7C75EB2}"/>
                  </a:ext>
                </a:extLst>
              </p:cNvPr>
              <p:cNvSpPr txBox="1"/>
              <p:nvPr/>
            </p:nvSpPr>
            <p:spPr>
              <a:xfrm>
                <a:off x="564475" y="1274240"/>
                <a:ext cx="3489610" cy="89171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𝐾𝐷𝐸</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𝑑</m:t>
                              </m:r>
                            </m:sup>
                            <m:e>
                              <m:r>
                                <a:rPr lang="en-US" b="0" i="1" smtClean="0">
                                  <a:latin typeface="Cambria Math" panose="02040503050406030204" pitchFamily="18" charset="0"/>
                                </a:rPr>
                                <m:t>−</m:t>
                              </m:r>
                              <m:r>
                                <m:rPr>
                                  <m:sty m:val="p"/>
                                </m:rPr>
                                <a:rPr lang="el-GR" b="0" i="1" smtClean="0">
                                  <a:latin typeface="Cambria Math" panose="02040503050406030204" pitchFamily="18" charset="0"/>
                                </a:rPr>
                                <m:t>β</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sub>
                              </m:sSub>
                            </m:e>
                          </m:nary>
                          <m:r>
                            <a:rPr lang="en-US" b="0" i="1" smtClean="0">
                              <a:latin typeface="Cambria Math" panose="02040503050406030204" pitchFamily="18" charset="0"/>
                            </a:rPr>
                            <m:t>||</m:t>
                          </m:r>
                        </m:e>
                      </m:d>
                    </m:oMath>
                  </m:oMathPara>
                </a14:m>
                <a:endParaRPr lang="en-US" dirty="0"/>
              </a:p>
            </p:txBody>
          </p:sp>
        </mc:Choice>
        <mc:Fallback>
          <p:sp>
            <p:nvSpPr>
              <p:cNvPr id="18" name="TextBox 17">
                <a:extLst>
                  <a:ext uri="{FF2B5EF4-FFF2-40B4-BE49-F238E27FC236}">
                    <a16:creationId xmlns:a16="http://schemas.microsoft.com/office/drawing/2014/main" id="{977C371E-E0EB-43D1-BD88-B5B6D7C75EB2}"/>
                  </a:ext>
                </a:extLst>
              </p:cNvPr>
              <p:cNvSpPr txBox="1">
                <a:spLocks noRot="1" noChangeAspect="1" noMove="1" noResize="1" noEditPoints="1" noAdjustHandles="1" noChangeArrowheads="1" noChangeShapeType="1" noTextEdit="1"/>
              </p:cNvSpPr>
              <p:nvPr/>
            </p:nvSpPr>
            <p:spPr>
              <a:xfrm>
                <a:off x="564475" y="1274240"/>
                <a:ext cx="3489610" cy="89171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0076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0"/>
            <a:ext cx="8229600" cy="1143000"/>
          </a:xfrm>
        </p:spPr>
        <p:txBody>
          <a:bodyPr/>
          <a:lstStyle/>
          <a:p>
            <a:r>
              <a:rPr lang="en-US" dirty="0"/>
              <a:t>Results and Analysis:</a:t>
            </a:r>
            <a:br>
              <a:rPr lang="en-US" dirty="0"/>
            </a:br>
            <a:r>
              <a:rPr lang="en-US" dirty="0"/>
              <a:t>Sensitivity Datasets</a:t>
            </a:r>
          </a:p>
        </p:txBody>
      </p:sp>
      <p:sp>
        <p:nvSpPr>
          <p:cNvPr id="3" name="Slide Number Placeholder 2"/>
          <p:cNvSpPr>
            <a:spLocks noGrp="1"/>
          </p:cNvSpPr>
          <p:nvPr>
            <p:ph type="sldNum" sz="quarter" idx="12"/>
          </p:nvPr>
        </p:nvSpPr>
        <p:spPr/>
        <p:txBody>
          <a:bodyPr/>
          <a:lstStyle/>
          <a:p>
            <a:fld id="{541668AA-79AC-4DC8-A911-BC1DB94E86F8}" type="slidenum">
              <a:rPr lang="en-US" smtClean="0"/>
              <a:pPr/>
              <a:t>25</a:t>
            </a:fld>
            <a:endParaRPr lang="en-US"/>
          </a:p>
        </p:txBody>
      </p:sp>
    </p:spTree>
    <p:extLst>
      <p:ext uri="{BB962C8B-B14F-4D97-AF65-F5344CB8AC3E}">
        <p14:creationId xmlns:p14="http://schemas.microsoft.com/office/powerpoint/2010/main" val="3803175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71F2-4572-43E4-BC89-FF0E1BC85CC6}"/>
              </a:ext>
            </a:extLst>
          </p:cNvPr>
          <p:cNvSpPr>
            <a:spLocks noGrp="1"/>
          </p:cNvSpPr>
          <p:nvPr>
            <p:ph type="title"/>
          </p:nvPr>
        </p:nvSpPr>
        <p:spPr>
          <a:xfrm>
            <a:off x="514350" y="22225"/>
            <a:ext cx="7612380" cy="1063625"/>
          </a:xfrm>
          <a:solidFill>
            <a:schemeClr val="bg1"/>
          </a:solidFill>
        </p:spPr>
        <p:txBody>
          <a:bodyPr/>
          <a:lstStyle/>
          <a:p>
            <a:r>
              <a:rPr lang="en-US" sz="3500" dirty="0"/>
              <a:t>How does the FCMI respond to changes in data generation parameters?</a:t>
            </a:r>
          </a:p>
        </p:txBody>
      </p:sp>
      <p:sp>
        <p:nvSpPr>
          <p:cNvPr id="3" name="Content Placeholder 2">
            <a:extLst>
              <a:ext uri="{FF2B5EF4-FFF2-40B4-BE49-F238E27FC236}">
                <a16:creationId xmlns:a16="http://schemas.microsoft.com/office/drawing/2014/main" id="{B241520E-A307-49C7-B18D-856035B08DA3}"/>
              </a:ext>
            </a:extLst>
          </p:cNvPr>
          <p:cNvSpPr>
            <a:spLocks noGrp="1"/>
          </p:cNvSpPr>
          <p:nvPr>
            <p:ph idx="1"/>
          </p:nvPr>
        </p:nvSpPr>
        <p:spPr>
          <a:xfrm>
            <a:off x="114300" y="1131794"/>
            <a:ext cx="8915400" cy="5181600"/>
          </a:xfrm>
        </p:spPr>
        <p:txBody>
          <a:bodyPr/>
          <a:lstStyle/>
          <a:p>
            <a:r>
              <a:rPr lang="en-US" dirty="0"/>
              <a:t>We generated 1100 datasets corresponding to 11 parameters and 10 distinct values per parameter.</a:t>
            </a:r>
          </a:p>
          <a:p>
            <a:endParaRPr lang="en-US" dirty="0"/>
          </a:p>
          <a:p>
            <a:pPr marL="457200" indent="-457200">
              <a:buFont typeface="+mj-lt"/>
              <a:buAutoNum type="arabicPeriod"/>
            </a:pPr>
            <a:r>
              <a:rPr lang="en-US" dirty="0"/>
              <a:t>Bag Quantity Parameters: Changes to the ratio of positive and negative bags</a:t>
            </a:r>
          </a:p>
          <a:p>
            <a:pPr marL="457200" indent="-457200">
              <a:buFont typeface="+mj-lt"/>
              <a:buAutoNum type="arabicPeriod"/>
            </a:pPr>
            <a:r>
              <a:rPr lang="en-US" dirty="0"/>
              <a:t>Positive Instance Distribution Parameters: Changes to the shape of the true concept distribution.</a:t>
            </a:r>
          </a:p>
          <a:p>
            <a:pPr marL="457200" indent="-457200">
              <a:buFont typeface="+mj-lt"/>
              <a:buAutoNum type="arabicPeriod"/>
            </a:pPr>
            <a:r>
              <a:rPr lang="en-US" dirty="0"/>
              <a:t>Data Dimensionality Parameters: Changes to the number of features, number of true concepts, and instances per bag.</a:t>
            </a:r>
          </a:p>
          <a:p>
            <a:endParaRPr lang="en-US" dirty="0"/>
          </a:p>
        </p:txBody>
      </p:sp>
      <p:sp>
        <p:nvSpPr>
          <p:cNvPr id="28" name="Slide Number Placeholder 27"/>
          <p:cNvSpPr>
            <a:spLocks noGrp="1"/>
          </p:cNvSpPr>
          <p:nvPr>
            <p:ph type="sldNum" sz="quarter" idx="12"/>
          </p:nvPr>
        </p:nvSpPr>
        <p:spPr/>
        <p:txBody>
          <a:bodyPr/>
          <a:lstStyle/>
          <a:p>
            <a:fld id="{541668AA-79AC-4DC8-A911-BC1DB94E86F8}" type="slidenum">
              <a:rPr lang="en-US" smtClean="0"/>
              <a:pPr/>
              <a:t>26</a:t>
            </a:fld>
            <a:endParaRPr lang="en-US"/>
          </a:p>
        </p:txBody>
      </p:sp>
    </p:spTree>
    <p:extLst>
      <p:ext uri="{BB962C8B-B14F-4D97-AF65-F5344CB8AC3E}">
        <p14:creationId xmlns:p14="http://schemas.microsoft.com/office/powerpoint/2010/main" val="36948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7911237F-9D1A-4728-8778-FD33CE329010}"/>
              </a:ext>
            </a:extLst>
          </p:cNvPr>
          <p:cNvPicPr>
            <a:picLocks noChangeAspect="1"/>
          </p:cNvPicPr>
          <p:nvPr/>
        </p:nvPicPr>
        <p:blipFill>
          <a:blip r:embed="rId2"/>
          <a:stretch>
            <a:fillRect/>
          </a:stretch>
        </p:blipFill>
        <p:spPr>
          <a:xfrm>
            <a:off x="183306" y="3016332"/>
            <a:ext cx="7897090" cy="3835729"/>
          </a:xfrm>
          <a:prstGeom prst="rect">
            <a:avLst/>
          </a:prstGeom>
        </p:spPr>
      </p:pic>
      <p:sp>
        <p:nvSpPr>
          <p:cNvPr id="2" name="Title 1">
            <a:extLst>
              <a:ext uri="{FF2B5EF4-FFF2-40B4-BE49-F238E27FC236}">
                <a16:creationId xmlns:a16="http://schemas.microsoft.com/office/drawing/2014/main" id="{CA8C71F2-4572-43E4-BC89-FF0E1BC85CC6}"/>
              </a:ext>
            </a:extLst>
          </p:cNvPr>
          <p:cNvSpPr>
            <a:spLocks noGrp="1"/>
          </p:cNvSpPr>
          <p:nvPr>
            <p:ph type="title"/>
          </p:nvPr>
        </p:nvSpPr>
        <p:spPr>
          <a:xfrm>
            <a:off x="514350" y="22225"/>
            <a:ext cx="7612380" cy="1063625"/>
          </a:xfrm>
          <a:solidFill>
            <a:schemeClr val="bg1"/>
          </a:solidFill>
        </p:spPr>
        <p:txBody>
          <a:bodyPr/>
          <a:lstStyle/>
          <a:p>
            <a:r>
              <a:rPr lang="en-US" sz="3500" dirty="0"/>
              <a:t>Three Performance Measures</a:t>
            </a:r>
          </a:p>
        </p:txBody>
      </p:sp>
      <p:sp>
        <p:nvSpPr>
          <p:cNvPr id="3" name="Content Placeholder 2">
            <a:extLst>
              <a:ext uri="{FF2B5EF4-FFF2-40B4-BE49-F238E27FC236}">
                <a16:creationId xmlns:a16="http://schemas.microsoft.com/office/drawing/2014/main" id="{B241520E-A307-49C7-B18D-856035B08DA3}"/>
              </a:ext>
            </a:extLst>
          </p:cNvPr>
          <p:cNvSpPr>
            <a:spLocks noGrp="1"/>
          </p:cNvSpPr>
          <p:nvPr>
            <p:ph idx="1"/>
          </p:nvPr>
        </p:nvSpPr>
        <p:spPr>
          <a:xfrm>
            <a:off x="76200" y="1142999"/>
            <a:ext cx="8915400" cy="5692775"/>
          </a:xfrm>
        </p:spPr>
        <p:txBody>
          <a:bodyPr/>
          <a:lstStyle/>
          <a:p>
            <a:r>
              <a:rPr lang="en-US" dirty="0"/>
              <a:t>Mean Centroid Error:</a:t>
            </a:r>
          </a:p>
          <a:p>
            <a:endParaRPr lang="en-US" dirty="0"/>
          </a:p>
          <a:p>
            <a:endParaRPr lang="en-US" dirty="0"/>
          </a:p>
          <a:p>
            <a:r>
              <a:rPr lang="en-US" dirty="0"/>
              <a:t>Positive/Negative Bag Probability Overlap: </a:t>
            </a:r>
          </a:p>
          <a:p>
            <a:endParaRPr lang="en-US" dirty="0"/>
          </a:p>
          <a:p>
            <a:endParaRPr lang="en-US" dirty="0"/>
          </a:p>
          <a:p>
            <a:r>
              <a:rPr lang="en-US" dirty="0"/>
              <a:t>RAND Index (Assigned vs True Concept Mismatches)</a:t>
            </a:r>
          </a:p>
          <a:p>
            <a:endParaRPr lang="en-US" dirty="0"/>
          </a:p>
          <a:p>
            <a:endParaRPr lang="en-US" dirty="0"/>
          </a:p>
          <a:p>
            <a:endParaRPr lang="en-US" dirty="0"/>
          </a:p>
          <a:p>
            <a:endParaRPr lang="en-US" dirty="0"/>
          </a:p>
          <a:p>
            <a:endParaRPr lang="en-US" dirty="0"/>
          </a:p>
          <a:p>
            <a:pPr marL="0" indent="0">
              <a:buNone/>
            </a:pPr>
            <a:endParaRPr lang="en-US" dirty="0"/>
          </a:p>
          <a:p>
            <a:r>
              <a:rPr lang="en-US" dirty="0"/>
              <a:t>Use both FCMI-derived TCs and approximate “True” TCs based on generative parameters.</a:t>
            </a:r>
          </a:p>
        </p:txBody>
      </p:sp>
      <p:pic>
        <p:nvPicPr>
          <p:cNvPr id="59" name="Picture 58">
            <a:extLst>
              <a:ext uri="{FF2B5EF4-FFF2-40B4-BE49-F238E27FC236}">
                <a16:creationId xmlns:a16="http://schemas.microsoft.com/office/drawing/2014/main" id="{2C9382A0-8F86-49D8-A2FA-8F68A0FC5E6A}"/>
              </a:ext>
            </a:extLst>
          </p:cNvPr>
          <p:cNvPicPr>
            <a:picLocks noChangeAspect="1"/>
          </p:cNvPicPr>
          <p:nvPr/>
        </p:nvPicPr>
        <p:blipFill rotWithShape="1">
          <a:blip r:embed="rId3"/>
          <a:srcRect l="16842" t="41039" r="48627" b="52035"/>
          <a:stretch/>
        </p:blipFill>
        <p:spPr>
          <a:xfrm>
            <a:off x="2921329" y="1021279"/>
            <a:ext cx="3562598" cy="809681"/>
          </a:xfrm>
          <a:prstGeom prst="rect">
            <a:avLst/>
          </a:prstGeom>
        </p:spPr>
      </p:pic>
      <p:sp>
        <p:nvSpPr>
          <p:cNvPr id="61" name="TextBox 60">
            <a:extLst>
              <a:ext uri="{FF2B5EF4-FFF2-40B4-BE49-F238E27FC236}">
                <a16:creationId xmlns:a16="http://schemas.microsoft.com/office/drawing/2014/main" id="{64B271ED-EA2F-4998-A9A0-8EA77DBC3127}"/>
              </a:ext>
            </a:extLst>
          </p:cNvPr>
          <p:cNvSpPr txBox="1"/>
          <p:nvPr/>
        </p:nvSpPr>
        <p:spPr>
          <a:xfrm>
            <a:off x="6124953" y="4555464"/>
            <a:ext cx="832279" cy="369332"/>
          </a:xfrm>
          <a:prstGeom prst="rect">
            <a:avLst/>
          </a:prstGeom>
          <a:noFill/>
        </p:spPr>
        <p:txBody>
          <a:bodyPr wrap="none" rtlCol="0">
            <a:spAutoFit/>
          </a:bodyPr>
          <a:lstStyle/>
          <a:p>
            <a:r>
              <a:rPr lang="en-US" dirty="0"/>
              <a:t>p(</a:t>
            </a:r>
            <a:r>
              <a:rPr lang="en-US" dirty="0" err="1"/>
              <a:t>t|B</a:t>
            </a:r>
            <a:r>
              <a:rPr lang="en-US" baseline="30000" dirty="0"/>
              <a:t>+</a:t>
            </a:r>
            <a:r>
              <a:rPr lang="en-US" dirty="0"/>
              <a:t>)</a:t>
            </a:r>
          </a:p>
        </p:txBody>
      </p:sp>
      <p:sp>
        <p:nvSpPr>
          <p:cNvPr id="62" name="TextBox 61">
            <a:extLst>
              <a:ext uri="{FF2B5EF4-FFF2-40B4-BE49-F238E27FC236}">
                <a16:creationId xmlns:a16="http://schemas.microsoft.com/office/drawing/2014/main" id="{78984778-28C9-4552-BF9C-8DD4AD2D776E}"/>
              </a:ext>
            </a:extLst>
          </p:cNvPr>
          <p:cNvSpPr txBox="1"/>
          <p:nvPr/>
        </p:nvSpPr>
        <p:spPr>
          <a:xfrm>
            <a:off x="2186768" y="4527053"/>
            <a:ext cx="989373" cy="369332"/>
          </a:xfrm>
          <a:prstGeom prst="rect">
            <a:avLst/>
          </a:prstGeom>
          <a:noFill/>
        </p:spPr>
        <p:txBody>
          <a:bodyPr wrap="none" rtlCol="0">
            <a:spAutoFit/>
          </a:bodyPr>
          <a:lstStyle/>
          <a:p>
            <a:r>
              <a:rPr lang="en-US" dirty="0"/>
              <a:t>1-p(</a:t>
            </a:r>
            <a:r>
              <a:rPr lang="en-US" dirty="0" err="1"/>
              <a:t>t|B</a:t>
            </a:r>
            <a:r>
              <a:rPr lang="en-US" baseline="30000" dirty="0"/>
              <a:t>-</a:t>
            </a:r>
            <a:r>
              <a:rPr lang="en-US" dirty="0"/>
              <a:t>)</a:t>
            </a:r>
          </a:p>
        </p:txBody>
      </p:sp>
      <p:pic>
        <p:nvPicPr>
          <p:cNvPr id="65" name="Picture 64">
            <a:extLst>
              <a:ext uri="{FF2B5EF4-FFF2-40B4-BE49-F238E27FC236}">
                <a16:creationId xmlns:a16="http://schemas.microsoft.com/office/drawing/2014/main" id="{C042E4DE-D0F5-42C9-8F98-92BF37F19793}"/>
              </a:ext>
            </a:extLst>
          </p:cNvPr>
          <p:cNvPicPr>
            <a:picLocks noChangeAspect="1"/>
          </p:cNvPicPr>
          <p:nvPr/>
        </p:nvPicPr>
        <p:blipFill>
          <a:blip r:embed="rId4"/>
          <a:stretch>
            <a:fillRect/>
          </a:stretch>
        </p:blipFill>
        <p:spPr>
          <a:xfrm>
            <a:off x="2219325" y="4067175"/>
            <a:ext cx="3790950" cy="1924050"/>
          </a:xfrm>
          <a:prstGeom prst="rect">
            <a:avLst/>
          </a:prstGeom>
        </p:spPr>
      </p:pic>
      <p:sp>
        <p:nvSpPr>
          <p:cNvPr id="66" name="Oval 65">
            <a:extLst>
              <a:ext uri="{FF2B5EF4-FFF2-40B4-BE49-F238E27FC236}">
                <a16:creationId xmlns:a16="http://schemas.microsoft.com/office/drawing/2014/main" id="{EB334D9F-3CEA-4930-A090-D11B757FFCE3}"/>
              </a:ext>
            </a:extLst>
          </p:cNvPr>
          <p:cNvSpPr/>
          <p:nvPr/>
        </p:nvSpPr>
        <p:spPr>
          <a:xfrm>
            <a:off x="4880610" y="4446270"/>
            <a:ext cx="388620" cy="423890"/>
          </a:xfrm>
          <a:prstGeom prst="ellipse">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73203BBA-7C7C-4D48-9068-B3E03328A9D2}"/>
              </a:ext>
            </a:extLst>
          </p:cNvPr>
          <p:cNvPicPr>
            <a:picLocks noChangeAspect="1"/>
          </p:cNvPicPr>
          <p:nvPr/>
        </p:nvPicPr>
        <p:blipFill>
          <a:blip r:embed="rId5"/>
          <a:stretch>
            <a:fillRect/>
          </a:stretch>
        </p:blipFill>
        <p:spPr>
          <a:xfrm>
            <a:off x="4968489" y="2159194"/>
            <a:ext cx="3993832" cy="655443"/>
          </a:xfrm>
          <a:prstGeom prst="rect">
            <a:avLst/>
          </a:prstGeom>
        </p:spPr>
      </p:pic>
      <p:sp>
        <p:nvSpPr>
          <p:cNvPr id="4" name="Slide Number Placeholder 3"/>
          <p:cNvSpPr>
            <a:spLocks noGrp="1"/>
          </p:cNvSpPr>
          <p:nvPr>
            <p:ph type="sldNum" sz="quarter" idx="12"/>
          </p:nvPr>
        </p:nvSpPr>
        <p:spPr/>
        <p:txBody>
          <a:bodyPr/>
          <a:lstStyle/>
          <a:p>
            <a:fld id="{541668AA-79AC-4DC8-A911-BC1DB94E86F8}" type="slidenum">
              <a:rPr lang="en-US" smtClean="0"/>
              <a:pPr/>
              <a:t>27</a:t>
            </a:fld>
            <a:endParaRPr lang="en-US"/>
          </a:p>
        </p:txBody>
      </p:sp>
    </p:spTree>
    <p:extLst>
      <p:ext uri="{BB962C8B-B14F-4D97-AF65-F5344CB8AC3E}">
        <p14:creationId xmlns:p14="http://schemas.microsoft.com/office/powerpoint/2010/main" val="8145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xit" presetSubtype="0" fill="hold" nodeType="withEffect">
                                  <p:stCondLst>
                                    <p:cond delay="0"/>
                                  </p:stCondLst>
                                  <p:childTnLst>
                                    <p:animEffect transition="out" filter="fade">
                                      <p:cBhvr>
                                        <p:cTn id="34" dur="500"/>
                                        <p:tgtEl>
                                          <p:spTgt spid="60"/>
                                        </p:tgtEl>
                                      </p:cBhvr>
                                    </p:animEffect>
                                    <p:set>
                                      <p:cBhvr>
                                        <p:cTn id="35" dur="1" fill="hold">
                                          <p:stCondLst>
                                            <p:cond delay="499"/>
                                          </p:stCondLst>
                                        </p:cTn>
                                        <p:tgtEl>
                                          <p:spTgt spid="6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1"/>
                                        </p:tgtEl>
                                      </p:cBhvr>
                                    </p:animEffect>
                                    <p:set>
                                      <p:cBhvr>
                                        <p:cTn id="38" dur="1" fill="hold">
                                          <p:stCondLst>
                                            <p:cond delay="499"/>
                                          </p:stCondLst>
                                        </p:cTn>
                                        <p:tgtEl>
                                          <p:spTgt spid="6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62"/>
                                        </p:tgtEl>
                                      </p:cBhvr>
                                    </p:animEffect>
                                    <p:set>
                                      <p:cBhvr>
                                        <p:cTn id="41" dur="1" fill="hold">
                                          <p:stCondLst>
                                            <p:cond delay="499"/>
                                          </p:stCondLst>
                                        </p:cTn>
                                        <p:tgtEl>
                                          <p:spTgt spid="62"/>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2" grpId="0"/>
      <p:bldP spid="62" grpId="1"/>
      <p:bldP spid="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590-EE09-4D21-957A-4EE1B3CAC75F}"/>
              </a:ext>
            </a:extLst>
          </p:cNvPr>
          <p:cNvSpPr>
            <a:spLocks noGrp="1"/>
          </p:cNvSpPr>
          <p:nvPr>
            <p:ph type="title"/>
          </p:nvPr>
        </p:nvSpPr>
        <p:spPr/>
        <p:txBody>
          <a:bodyPr/>
          <a:lstStyle/>
          <a:p>
            <a:r>
              <a:rPr lang="en-US" dirty="0"/>
              <a:t>Sensitivity Results</a:t>
            </a:r>
          </a:p>
        </p:txBody>
      </p:sp>
      <p:sp>
        <p:nvSpPr>
          <p:cNvPr id="6" name="Slide Number Placeholder 5"/>
          <p:cNvSpPr>
            <a:spLocks noGrp="1"/>
          </p:cNvSpPr>
          <p:nvPr>
            <p:ph type="sldNum" sz="quarter" idx="12"/>
          </p:nvPr>
        </p:nvSpPr>
        <p:spPr/>
        <p:txBody>
          <a:bodyPr/>
          <a:lstStyle/>
          <a:p>
            <a:fld id="{541668AA-79AC-4DC8-A911-BC1DB94E86F8}" type="slidenum">
              <a:rPr lang="en-US" smtClean="0"/>
              <a:pPr/>
              <a:t>28</a:t>
            </a:fld>
            <a:endParaRPr lang="en-US"/>
          </a:p>
        </p:txBody>
      </p:sp>
      <p:pic>
        <p:nvPicPr>
          <p:cNvPr id="11" name="Picture 10">
            <a:extLst>
              <a:ext uri="{FF2B5EF4-FFF2-40B4-BE49-F238E27FC236}">
                <a16:creationId xmlns:a16="http://schemas.microsoft.com/office/drawing/2014/main" id="{B4601091-974E-48DE-BCA4-E862572CB57A}"/>
              </a:ext>
            </a:extLst>
          </p:cNvPr>
          <p:cNvPicPr>
            <a:picLocks noChangeAspect="1"/>
          </p:cNvPicPr>
          <p:nvPr/>
        </p:nvPicPr>
        <p:blipFill>
          <a:blip r:embed="rId2"/>
          <a:stretch>
            <a:fillRect/>
          </a:stretch>
        </p:blipFill>
        <p:spPr>
          <a:xfrm>
            <a:off x="262617" y="4834822"/>
            <a:ext cx="8058150" cy="1819275"/>
          </a:xfrm>
          <a:prstGeom prst="rect">
            <a:avLst/>
          </a:prstGeom>
        </p:spPr>
      </p:pic>
      <p:pic>
        <p:nvPicPr>
          <p:cNvPr id="9" name="Picture 8">
            <a:extLst>
              <a:ext uri="{FF2B5EF4-FFF2-40B4-BE49-F238E27FC236}">
                <a16:creationId xmlns:a16="http://schemas.microsoft.com/office/drawing/2014/main" id="{1443BC49-6B25-4739-8E10-2C4DEEAA191C}"/>
              </a:ext>
            </a:extLst>
          </p:cNvPr>
          <p:cNvPicPr>
            <a:picLocks noChangeAspect="1"/>
          </p:cNvPicPr>
          <p:nvPr/>
        </p:nvPicPr>
        <p:blipFill>
          <a:blip r:embed="rId3"/>
          <a:stretch>
            <a:fillRect/>
          </a:stretch>
        </p:blipFill>
        <p:spPr>
          <a:xfrm>
            <a:off x="361950" y="909744"/>
            <a:ext cx="8020050" cy="1885950"/>
          </a:xfrm>
          <a:prstGeom prst="rect">
            <a:avLst/>
          </a:prstGeom>
        </p:spPr>
      </p:pic>
      <p:pic>
        <p:nvPicPr>
          <p:cNvPr id="10" name="Picture 9">
            <a:extLst>
              <a:ext uri="{FF2B5EF4-FFF2-40B4-BE49-F238E27FC236}">
                <a16:creationId xmlns:a16="http://schemas.microsoft.com/office/drawing/2014/main" id="{8A400F30-7D73-44BE-93F1-71D4EDA6C998}"/>
              </a:ext>
            </a:extLst>
          </p:cNvPr>
          <p:cNvPicPr>
            <a:picLocks noChangeAspect="1"/>
          </p:cNvPicPr>
          <p:nvPr/>
        </p:nvPicPr>
        <p:blipFill>
          <a:blip r:embed="rId4"/>
          <a:stretch>
            <a:fillRect/>
          </a:stretch>
        </p:blipFill>
        <p:spPr>
          <a:xfrm>
            <a:off x="309426" y="2674218"/>
            <a:ext cx="8020050" cy="2066925"/>
          </a:xfrm>
          <a:prstGeom prst="rect">
            <a:avLst/>
          </a:prstGeom>
        </p:spPr>
      </p:pic>
      <p:pic>
        <p:nvPicPr>
          <p:cNvPr id="3" name="Picture 2">
            <a:extLst>
              <a:ext uri="{FF2B5EF4-FFF2-40B4-BE49-F238E27FC236}">
                <a16:creationId xmlns:a16="http://schemas.microsoft.com/office/drawing/2014/main" id="{06D1C50C-E5B5-4FD5-87AC-520B8FBB9D95}"/>
              </a:ext>
            </a:extLst>
          </p:cNvPr>
          <p:cNvPicPr>
            <a:picLocks noChangeAspect="1"/>
          </p:cNvPicPr>
          <p:nvPr/>
        </p:nvPicPr>
        <p:blipFill>
          <a:blip r:embed="rId5"/>
          <a:stretch>
            <a:fillRect/>
          </a:stretch>
        </p:blipFill>
        <p:spPr>
          <a:xfrm>
            <a:off x="221157" y="677378"/>
            <a:ext cx="8701685" cy="5810791"/>
          </a:xfrm>
          <a:prstGeom prst="rect">
            <a:avLst/>
          </a:prstGeom>
        </p:spPr>
      </p:pic>
      <p:pic>
        <p:nvPicPr>
          <p:cNvPr id="5" name="Picture 4">
            <a:extLst>
              <a:ext uri="{FF2B5EF4-FFF2-40B4-BE49-F238E27FC236}">
                <a16:creationId xmlns:a16="http://schemas.microsoft.com/office/drawing/2014/main" id="{D2852331-4180-4AAB-B847-19588EBA50C6}"/>
              </a:ext>
            </a:extLst>
          </p:cNvPr>
          <p:cNvPicPr>
            <a:picLocks noChangeAspect="1"/>
          </p:cNvPicPr>
          <p:nvPr/>
        </p:nvPicPr>
        <p:blipFill>
          <a:blip r:embed="rId6"/>
          <a:stretch>
            <a:fillRect/>
          </a:stretch>
        </p:blipFill>
        <p:spPr>
          <a:xfrm>
            <a:off x="429804" y="809806"/>
            <a:ext cx="8222617" cy="5545933"/>
          </a:xfrm>
          <a:prstGeom prst="rect">
            <a:avLst/>
          </a:prstGeom>
        </p:spPr>
      </p:pic>
    </p:spTree>
    <p:extLst>
      <p:ext uri="{BB962C8B-B14F-4D97-AF65-F5344CB8AC3E}">
        <p14:creationId xmlns:p14="http://schemas.microsoft.com/office/powerpoint/2010/main" val="181199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xit" presetSubtype="0" fill="hold"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0"/>
            <a:ext cx="8229600" cy="1143000"/>
          </a:xfrm>
        </p:spPr>
        <p:txBody>
          <a:bodyPr/>
          <a:lstStyle/>
          <a:p>
            <a:r>
              <a:rPr lang="en-US" dirty="0"/>
              <a:t>Application to Buried Explosive Object Detection (BEO)</a:t>
            </a:r>
            <a:br>
              <a:rPr lang="en-US" dirty="0"/>
            </a:br>
            <a:endParaRPr lang="en-US" dirty="0"/>
          </a:p>
        </p:txBody>
      </p:sp>
      <p:sp>
        <p:nvSpPr>
          <p:cNvPr id="3" name="Slide Number Placeholder 2"/>
          <p:cNvSpPr>
            <a:spLocks noGrp="1"/>
          </p:cNvSpPr>
          <p:nvPr>
            <p:ph type="sldNum" sz="quarter" idx="12"/>
          </p:nvPr>
        </p:nvSpPr>
        <p:spPr/>
        <p:txBody>
          <a:bodyPr/>
          <a:lstStyle/>
          <a:p>
            <a:fld id="{541668AA-79AC-4DC8-A911-BC1DB94E86F8}"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96FB32A-D77A-4948-AD83-089728CDAC25}"/>
              </a:ext>
            </a:extLst>
          </p:cNvPr>
          <p:cNvPicPr>
            <a:picLocks noChangeAspect="1"/>
          </p:cNvPicPr>
          <p:nvPr/>
        </p:nvPicPr>
        <p:blipFill rotWithShape="1">
          <a:blip r:embed="rId4">
            <a:extLst>
              <a:ext uri="{28A0092B-C50C-407E-A947-70E740481C1C}">
                <a14:useLocalDpi xmlns:a14="http://schemas.microsoft.com/office/drawing/2010/main" val="0"/>
              </a:ext>
            </a:extLst>
          </a:blip>
          <a:srcRect l="5032" r="14205"/>
          <a:stretch/>
        </p:blipFill>
        <p:spPr>
          <a:xfrm>
            <a:off x="106675" y="5076663"/>
            <a:ext cx="1447800" cy="1211986"/>
          </a:xfrm>
          <a:prstGeom prst="rect">
            <a:avLst/>
          </a:prstGeom>
        </p:spPr>
      </p:pic>
      <p:sp>
        <p:nvSpPr>
          <p:cNvPr id="4" name="Title 1"/>
          <p:cNvSpPr txBox="1">
            <a:spLocks/>
          </p:cNvSpPr>
          <p:nvPr/>
        </p:nvSpPr>
        <p:spPr>
          <a:xfrm>
            <a:off x="579120" y="0"/>
            <a:ext cx="7467600" cy="563562"/>
          </a:xfrm>
          <a:prstGeom prst="rect">
            <a:avLst/>
          </a:prstGeom>
          <a:solidFill>
            <a:schemeClr val="bg1"/>
          </a:solidFill>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solidFill>
                  <a:srgbClr val="C00000"/>
                </a:solidFill>
                <a:latin typeface="+mj-lt"/>
                <a:ea typeface="+mj-ea"/>
                <a:cs typeface="+mj-cs"/>
              </a:rPr>
              <a:t>Conventional Classification</a:t>
            </a:r>
            <a:endParaRPr kumimoji="0" lang="en-US" sz="3200" b="1" i="0" u="none" strike="noStrike" kern="1200" cap="none" spc="0" normalizeH="0" baseline="0" noProof="0" dirty="0">
              <a:ln>
                <a:noFill/>
              </a:ln>
              <a:solidFill>
                <a:srgbClr val="C00000"/>
              </a:solidFill>
              <a:effectLst/>
              <a:uLnTx/>
              <a:uFillTx/>
              <a:latin typeface="+mj-lt"/>
              <a:ea typeface="+mj-ea"/>
              <a:cs typeface="+mj-cs"/>
            </a:endParaRPr>
          </a:p>
        </p:txBody>
      </p:sp>
      <p:sp>
        <p:nvSpPr>
          <p:cNvPr id="5" name="TextBox 4"/>
          <p:cNvSpPr txBox="1"/>
          <p:nvPr/>
        </p:nvSpPr>
        <p:spPr>
          <a:xfrm>
            <a:off x="80237" y="609600"/>
            <a:ext cx="7693068" cy="954107"/>
          </a:xfrm>
          <a:prstGeom prst="rect">
            <a:avLst/>
          </a:prstGeom>
          <a:noFill/>
        </p:spPr>
        <p:txBody>
          <a:bodyPr wrap="none" rtlCol="0">
            <a:spAutoFit/>
          </a:bodyPr>
          <a:lstStyle/>
          <a:p>
            <a:r>
              <a:rPr lang="en-US" sz="2800" b="1" dirty="0"/>
              <a:t>Objective: Train a classifier to answer the question</a:t>
            </a:r>
          </a:p>
          <a:p>
            <a:r>
              <a:rPr lang="en-US" sz="2800" b="1" dirty="0"/>
              <a:t>“Is this object a mushroom?”</a:t>
            </a:r>
          </a:p>
        </p:txBody>
      </p:sp>
      <p:sp>
        <p:nvSpPr>
          <p:cNvPr id="8" name="TextBox 7"/>
          <p:cNvSpPr txBox="1"/>
          <p:nvPr/>
        </p:nvSpPr>
        <p:spPr>
          <a:xfrm>
            <a:off x="1371600" y="2971800"/>
            <a:ext cx="623889" cy="461665"/>
          </a:xfrm>
          <a:prstGeom prst="rect">
            <a:avLst/>
          </a:prstGeom>
          <a:noFill/>
        </p:spPr>
        <p:txBody>
          <a:bodyPr wrap="none" rtlCol="0">
            <a:spAutoFit/>
          </a:bodyPr>
          <a:lstStyle/>
          <a:p>
            <a:r>
              <a:rPr lang="en-US" sz="2400" b="1" dirty="0"/>
              <a:t>L=1</a:t>
            </a:r>
          </a:p>
        </p:txBody>
      </p:sp>
      <p:pic>
        <p:nvPicPr>
          <p:cNvPr id="9218" name="Picture 2" descr="C:\Users\RaptorJesus\Documents\Thesis2015\apple.jpg"/>
          <p:cNvPicPr>
            <a:picLocks noChangeAspect="1" noChangeArrowheads="1"/>
          </p:cNvPicPr>
          <p:nvPr/>
        </p:nvPicPr>
        <p:blipFill>
          <a:blip r:embed="rId5" cstate="print"/>
          <a:srcRect/>
          <a:stretch>
            <a:fillRect/>
          </a:stretch>
        </p:blipFill>
        <p:spPr bwMode="auto">
          <a:xfrm>
            <a:off x="363512" y="3482894"/>
            <a:ext cx="1233400" cy="1379537"/>
          </a:xfrm>
          <a:prstGeom prst="rect">
            <a:avLst/>
          </a:prstGeom>
          <a:noFill/>
        </p:spPr>
      </p:pic>
      <p:sp>
        <p:nvSpPr>
          <p:cNvPr id="9" name="TextBox 8"/>
          <p:cNvSpPr txBox="1"/>
          <p:nvPr/>
        </p:nvSpPr>
        <p:spPr>
          <a:xfrm>
            <a:off x="1371600" y="4648200"/>
            <a:ext cx="623889" cy="461665"/>
          </a:xfrm>
          <a:prstGeom prst="rect">
            <a:avLst/>
          </a:prstGeom>
          <a:noFill/>
        </p:spPr>
        <p:txBody>
          <a:bodyPr wrap="none" rtlCol="0">
            <a:spAutoFit/>
          </a:bodyPr>
          <a:lstStyle/>
          <a:p>
            <a:r>
              <a:rPr lang="en-US" sz="2400" b="1" dirty="0"/>
              <a:t>L=0</a:t>
            </a:r>
          </a:p>
        </p:txBody>
      </p:sp>
      <p:sp>
        <p:nvSpPr>
          <p:cNvPr id="11" name="TextBox 10"/>
          <p:cNvSpPr txBox="1"/>
          <p:nvPr/>
        </p:nvSpPr>
        <p:spPr>
          <a:xfrm>
            <a:off x="1371600" y="6096000"/>
            <a:ext cx="623889" cy="461665"/>
          </a:xfrm>
          <a:prstGeom prst="rect">
            <a:avLst/>
          </a:prstGeom>
          <a:noFill/>
        </p:spPr>
        <p:txBody>
          <a:bodyPr wrap="none" rtlCol="0">
            <a:spAutoFit/>
          </a:bodyPr>
          <a:lstStyle/>
          <a:p>
            <a:r>
              <a:rPr lang="en-US" sz="2400" b="1" dirty="0"/>
              <a:t>L=1</a:t>
            </a:r>
          </a:p>
        </p:txBody>
      </p:sp>
      <p:sp>
        <p:nvSpPr>
          <p:cNvPr id="15" name="TextBox 14"/>
          <p:cNvSpPr txBox="1"/>
          <p:nvPr/>
        </p:nvSpPr>
        <p:spPr>
          <a:xfrm>
            <a:off x="3505200" y="2536208"/>
            <a:ext cx="2504212" cy="461665"/>
          </a:xfrm>
          <a:prstGeom prst="rect">
            <a:avLst/>
          </a:prstGeom>
          <a:noFill/>
        </p:spPr>
        <p:txBody>
          <a:bodyPr wrap="none" rtlCol="0">
            <a:spAutoFit/>
          </a:bodyPr>
          <a:lstStyle/>
          <a:p>
            <a:r>
              <a:rPr lang="en-US" sz="2400" b="1" dirty="0"/>
              <a:t>x</a:t>
            </a:r>
            <a:r>
              <a:rPr lang="en-US" sz="2400" b="1" baseline="-25000" dirty="0"/>
              <a:t>1</a:t>
            </a:r>
            <a:r>
              <a:rPr lang="en-US" sz="2400" b="1" dirty="0"/>
              <a:t>=[x</a:t>
            </a:r>
            <a:r>
              <a:rPr lang="en-US" sz="2400" b="1" baseline="-25000" dirty="0"/>
              <a:t>11</a:t>
            </a:r>
            <a:r>
              <a:rPr lang="en-US" sz="2400" b="1" dirty="0"/>
              <a:t>, x</a:t>
            </a:r>
            <a:r>
              <a:rPr lang="en-US" sz="2400" b="1" baseline="-25000" dirty="0"/>
              <a:t>12</a:t>
            </a:r>
            <a:r>
              <a:rPr lang="en-US" sz="2400" b="1" dirty="0"/>
              <a:t>, .., x</a:t>
            </a:r>
            <a:r>
              <a:rPr lang="en-US" sz="2400" b="1" baseline="-25000" dirty="0"/>
              <a:t>1m</a:t>
            </a:r>
            <a:r>
              <a:rPr lang="en-US" sz="2400" b="1" dirty="0"/>
              <a:t>]</a:t>
            </a:r>
            <a:endParaRPr lang="en-US" sz="2400" b="1" baseline="-25000" dirty="0"/>
          </a:p>
        </p:txBody>
      </p:sp>
      <p:sp>
        <p:nvSpPr>
          <p:cNvPr id="127" name="Title 1"/>
          <p:cNvSpPr txBox="1">
            <a:spLocks/>
          </p:cNvSpPr>
          <p:nvPr/>
        </p:nvSpPr>
        <p:spPr>
          <a:xfrm>
            <a:off x="5638800" y="1219200"/>
            <a:ext cx="3505200" cy="86836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mj-lt"/>
                <a:ea typeface="+mj-ea"/>
                <a:cs typeface="+mj-cs"/>
              </a:rPr>
              <a:t>Single Instance</a:t>
            </a:r>
            <a:r>
              <a:rPr kumimoji="0" lang="en-US" sz="3200" b="1" i="0" u="none" strike="noStrike" kern="1200" cap="none" spc="0" normalizeH="0" noProof="0" dirty="0">
                <a:ln>
                  <a:noFill/>
                </a:ln>
                <a:solidFill>
                  <a:srgbClr val="FF0000"/>
                </a:solidFill>
                <a:effectLst/>
                <a:uLnTx/>
                <a:uFillTx/>
                <a:latin typeface="+mj-lt"/>
                <a:ea typeface="+mj-ea"/>
                <a:cs typeface="+mj-cs"/>
              </a:rPr>
              <a:t> Learning</a:t>
            </a:r>
            <a:endParaRPr kumimoji="0" lang="en-US" sz="3200" b="1" i="0" u="none" strike="noStrike" kern="1200" cap="none" spc="0" normalizeH="0" baseline="0" noProof="0" dirty="0">
              <a:ln>
                <a:noFill/>
              </a:ln>
              <a:solidFill>
                <a:srgbClr val="FF0000"/>
              </a:solidFill>
              <a:effectLst/>
              <a:uLnTx/>
              <a:uFillTx/>
              <a:latin typeface="+mj-lt"/>
              <a:ea typeface="+mj-ea"/>
              <a:cs typeface="+mj-cs"/>
            </a:endParaRPr>
          </a:p>
        </p:txBody>
      </p:sp>
      <p:sp>
        <p:nvSpPr>
          <p:cNvPr id="39" name="TextBox 38"/>
          <p:cNvSpPr txBox="1"/>
          <p:nvPr/>
        </p:nvSpPr>
        <p:spPr>
          <a:xfrm>
            <a:off x="0" y="1524000"/>
            <a:ext cx="1589281" cy="400110"/>
          </a:xfrm>
          <a:prstGeom prst="rect">
            <a:avLst/>
          </a:prstGeom>
          <a:noFill/>
        </p:spPr>
        <p:txBody>
          <a:bodyPr wrap="none" rtlCol="0">
            <a:spAutoFit/>
          </a:bodyPr>
          <a:lstStyle/>
          <a:p>
            <a:r>
              <a:rPr lang="en-US" sz="2000" b="1" dirty="0"/>
              <a:t>Training Data</a:t>
            </a:r>
          </a:p>
        </p:txBody>
      </p:sp>
      <p:sp>
        <p:nvSpPr>
          <p:cNvPr id="36" name="TextBox 35"/>
          <p:cNvSpPr txBox="1"/>
          <p:nvPr/>
        </p:nvSpPr>
        <p:spPr>
          <a:xfrm>
            <a:off x="2133600" y="1501914"/>
            <a:ext cx="1262653" cy="707886"/>
          </a:xfrm>
          <a:prstGeom prst="rect">
            <a:avLst/>
          </a:prstGeom>
          <a:noFill/>
        </p:spPr>
        <p:txBody>
          <a:bodyPr wrap="none" rtlCol="0">
            <a:spAutoFit/>
          </a:bodyPr>
          <a:lstStyle/>
          <a:p>
            <a:r>
              <a:rPr lang="en-US" sz="2000" b="1" dirty="0"/>
              <a:t>Feature</a:t>
            </a:r>
          </a:p>
          <a:p>
            <a:r>
              <a:rPr lang="en-US" sz="2000" b="1" dirty="0"/>
              <a:t>Extraction</a:t>
            </a:r>
          </a:p>
        </p:txBody>
      </p:sp>
      <p:cxnSp>
        <p:nvCxnSpPr>
          <p:cNvPr id="44" name="Straight Arrow Connector 43"/>
          <p:cNvCxnSpPr>
            <a:cxnSpLocks/>
            <a:endCxn id="15" idx="1"/>
          </p:cNvCxnSpPr>
          <p:nvPr/>
        </p:nvCxnSpPr>
        <p:spPr>
          <a:xfrm>
            <a:off x="1676400" y="2762250"/>
            <a:ext cx="1828800" cy="479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286000" y="2209800"/>
            <a:ext cx="903004" cy="461665"/>
          </a:xfrm>
          <a:prstGeom prst="rect">
            <a:avLst/>
          </a:prstGeom>
          <a:noFill/>
        </p:spPr>
        <p:txBody>
          <a:bodyPr wrap="none" rtlCol="0">
            <a:spAutoFit/>
          </a:bodyPr>
          <a:lstStyle/>
          <a:p>
            <a:r>
              <a:rPr lang="en-US" sz="2400" b="1" dirty="0"/>
              <a:t>1 to 1</a:t>
            </a:r>
            <a:endParaRPr lang="en-US" sz="2400" b="1" baseline="-25000" dirty="0"/>
          </a:p>
        </p:txBody>
      </p:sp>
      <p:sp>
        <p:nvSpPr>
          <p:cNvPr id="52" name="TextBox 51"/>
          <p:cNvSpPr txBox="1"/>
          <p:nvPr/>
        </p:nvSpPr>
        <p:spPr>
          <a:xfrm>
            <a:off x="3505200" y="4110335"/>
            <a:ext cx="2504212" cy="461665"/>
          </a:xfrm>
          <a:prstGeom prst="rect">
            <a:avLst/>
          </a:prstGeom>
          <a:noFill/>
        </p:spPr>
        <p:txBody>
          <a:bodyPr wrap="none" rtlCol="0">
            <a:spAutoFit/>
          </a:bodyPr>
          <a:lstStyle/>
          <a:p>
            <a:r>
              <a:rPr lang="en-US" sz="2400" b="1" dirty="0"/>
              <a:t>x</a:t>
            </a:r>
            <a:r>
              <a:rPr lang="en-US" sz="2400" b="1" baseline="-25000" dirty="0"/>
              <a:t>2</a:t>
            </a:r>
            <a:r>
              <a:rPr lang="en-US" sz="2400" b="1" dirty="0"/>
              <a:t>=[x</a:t>
            </a:r>
            <a:r>
              <a:rPr lang="en-US" sz="2400" b="1" baseline="-25000" dirty="0"/>
              <a:t>21</a:t>
            </a:r>
            <a:r>
              <a:rPr lang="en-US" sz="2400" b="1" dirty="0"/>
              <a:t>, x</a:t>
            </a:r>
            <a:r>
              <a:rPr lang="en-US" sz="2400" b="1" baseline="-25000" dirty="0"/>
              <a:t>22</a:t>
            </a:r>
            <a:r>
              <a:rPr lang="en-US" sz="2400" b="1" dirty="0"/>
              <a:t>, .., x</a:t>
            </a:r>
            <a:r>
              <a:rPr lang="en-US" sz="2400" b="1" baseline="-25000" dirty="0"/>
              <a:t>2m</a:t>
            </a:r>
            <a:r>
              <a:rPr lang="en-US" sz="2400" b="1" dirty="0"/>
              <a:t>]</a:t>
            </a:r>
            <a:endParaRPr lang="en-US" sz="2400" b="1" baseline="-25000" dirty="0"/>
          </a:p>
        </p:txBody>
      </p:sp>
      <p:cxnSp>
        <p:nvCxnSpPr>
          <p:cNvPr id="53" name="Straight Arrow Connector 52"/>
          <p:cNvCxnSpPr>
            <a:endCxn id="52" idx="1"/>
          </p:cNvCxnSpPr>
          <p:nvPr/>
        </p:nvCxnSpPr>
        <p:spPr>
          <a:xfrm>
            <a:off x="1676400" y="4336377"/>
            <a:ext cx="1828800" cy="479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286000" y="3805535"/>
            <a:ext cx="903004" cy="461665"/>
          </a:xfrm>
          <a:prstGeom prst="rect">
            <a:avLst/>
          </a:prstGeom>
          <a:noFill/>
        </p:spPr>
        <p:txBody>
          <a:bodyPr wrap="none" rtlCol="0">
            <a:spAutoFit/>
          </a:bodyPr>
          <a:lstStyle/>
          <a:p>
            <a:r>
              <a:rPr lang="en-US" sz="2400" b="1" dirty="0"/>
              <a:t>1 to 1</a:t>
            </a:r>
            <a:endParaRPr lang="en-US" sz="2400" b="1" baseline="-25000" dirty="0"/>
          </a:p>
        </p:txBody>
      </p:sp>
      <p:sp>
        <p:nvSpPr>
          <p:cNvPr id="55" name="TextBox 54"/>
          <p:cNvSpPr txBox="1"/>
          <p:nvPr/>
        </p:nvSpPr>
        <p:spPr>
          <a:xfrm>
            <a:off x="3505200" y="5562600"/>
            <a:ext cx="2504212" cy="461665"/>
          </a:xfrm>
          <a:prstGeom prst="rect">
            <a:avLst/>
          </a:prstGeom>
          <a:noFill/>
        </p:spPr>
        <p:txBody>
          <a:bodyPr wrap="none" rtlCol="0">
            <a:spAutoFit/>
          </a:bodyPr>
          <a:lstStyle/>
          <a:p>
            <a:r>
              <a:rPr lang="en-US" sz="2400" b="1" dirty="0"/>
              <a:t>x</a:t>
            </a:r>
            <a:r>
              <a:rPr lang="en-US" sz="2400" b="1" baseline="-25000" dirty="0"/>
              <a:t>3</a:t>
            </a:r>
            <a:r>
              <a:rPr lang="en-US" sz="2400" b="1" dirty="0"/>
              <a:t>=[x</a:t>
            </a:r>
            <a:r>
              <a:rPr lang="en-US" sz="2400" b="1" baseline="-25000" dirty="0"/>
              <a:t>31</a:t>
            </a:r>
            <a:r>
              <a:rPr lang="en-US" sz="2400" b="1" dirty="0"/>
              <a:t>, x</a:t>
            </a:r>
            <a:r>
              <a:rPr lang="en-US" sz="2400" b="1" baseline="-25000" dirty="0"/>
              <a:t>32</a:t>
            </a:r>
            <a:r>
              <a:rPr lang="en-US" sz="2400" b="1" dirty="0"/>
              <a:t>, .., x</a:t>
            </a:r>
            <a:r>
              <a:rPr lang="en-US" sz="2400" b="1" baseline="-25000" dirty="0"/>
              <a:t>3m</a:t>
            </a:r>
            <a:r>
              <a:rPr lang="en-US" sz="2400" b="1" dirty="0"/>
              <a:t>]</a:t>
            </a:r>
            <a:endParaRPr lang="en-US" sz="2400" b="1" baseline="-25000" dirty="0"/>
          </a:p>
        </p:txBody>
      </p:sp>
      <p:cxnSp>
        <p:nvCxnSpPr>
          <p:cNvPr id="56" name="Straight Arrow Connector 55"/>
          <p:cNvCxnSpPr>
            <a:endCxn id="55" idx="1"/>
          </p:cNvCxnSpPr>
          <p:nvPr/>
        </p:nvCxnSpPr>
        <p:spPr>
          <a:xfrm>
            <a:off x="1676400" y="5788642"/>
            <a:ext cx="1828800" cy="479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286000" y="5257800"/>
            <a:ext cx="903004" cy="461665"/>
          </a:xfrm>
          <a:prstGeom prst="rect">
            <a:avLst/>
          </a:prstGeom>
          <a:noFill/>
        </p:spPr>
        <p:txBody>
          <a:bodyPr wrap="none" rtlCol="0">
            <a:spAutoFit/>
          </a:bodyPr>
          <a:lstStyle/>
          <a:p>
            <a:r>
              <a:rPr lang="en-US" sz="2400" b="1" dirty="0"/>
              <a:t>1 to 1</a:t>
            </a:r>
            <a:endParaRPr lang="en-US" sz="2400" b="1" baseline="-25000" dirty="0"/>
          </a:p>
        </p:txBody>
      </p:sp>
      <p:cxnSp>
        <p:nvCxnSpPr>
          <p:cNvPr id="60" name="Straight Arrow Connector 59"/>
          <p:cNvCxnSpPr>
            <a:stCxn id="8" idx="3"/>
          </p:cNvCxnSpPr>
          <p:nvPr/>
        </p:nvCxnSpPr>
        <p:spPr>
          <a:xfrm flipV="1">
            <a:off x="1995489" y="3200400"/>
            <a:ext cx="4405311" cy="223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477000" y="2590800"/>
            <a:ext cx="2362200" cy="1905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Learning</a:t>
            </a:r>
          </a:p>
        </p:txBody>
      </p:sp>
      <p:cxnSp>
        <p:nvCxnSpPr>
          <p:cNvPr id="66" name="Elbow Connector 65"/>
          <p:cNvCxnSpPr>
            <a:stCxn id="9" idx="3"/>
          </p:cNvCxnSpPr>
          <p:nvPr/>
        </p:nvCxnSpPr>
        <p:spPr>
          <a:xfrm flipV="1">
            <a:off x="1995489" y="3962400"/>
            <a:ext cx="4405311" cy="916633"/>
          </a:xfrm>
          <a:prstGeom prst="bentConnector3">
            <a:avLst>
              <a:gd name="adj1" fmla="val 90894"/>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763904" y="2817812"/>
            <a:ext cx="6096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52" idx="3"/>
          </p:cNvCxnSpPr>
          <p:nvPr/>
        </p:nvCxnSpPr>
        <p:spPr>
          <a:xfrm flipV="1">
            <a:off x="6009412" y="3733800"/>
            <a:ext cx="391388" cy="607368"/>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hape 97"/>
          <p:cNvCxnSpPr/>
          <p:nvPr/>
        </p:nvCxnSpPr>
        <p:spPr>
          <a:xfrm rot="5400000" flipH="1" flipV="1">
            <a:off x="5221073" y="4913529"/>
            <a:ext cx="1600199" cy="15514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6096000" y="4191000"/>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hape 109"/>
          <p:cNvCxnSpPr/>
          <p:nvPr/>
        </p:nvCxnSpPr>
        <p:spPr>
          <a:xfrm flipV="1">
            <a:off x="1940897" y="4417367"/>
            <a:ext cx="4329111" cy="1983433"/>
          </a:xfrm>
          <a:prstGeom prst="bentConnector3">
            <a:avLst>
              <a:gd name="adj1" fmla="val 9886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6248400" y="4419600"/>
            <a:ext cx="1524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C2B674B-45B2-4717-ADC2-B0588AF5124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99" r="19535" b="2407"/>
          <a:stretch/>
        </p:blipFill>
        <p:spPr>
          <a:xfrm>
            <a:off x="353921" y="1936770"/>
            <a:ext cx="1262653" cy="1160116"/>
          </a:xfrm>
          <a:prstGeom prst="rect">
            <a:avLst/>
          </a:prstGeom>
        </p:spPr>
      </p:pic>
      <p:pic>
        <p:nvPicPr>
          <p:cNvPr id="21" name="Picture 20">
            <a:extLst>
              <a:ext uri="{FF2B5EF4-FFF2-40B4-BE49-F238E27FC236}">
                <a16:creationId xmlns:a16="http://schemas.microsoft.com/office/drawing/2014/main" id="{005E86B0-0797-408E-A86C-782630C6E3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5893" y="4790961"/>
            <a:ext cx="1997027" cy="1497770"/>
          </a:xfrm>
          <a:prstGeom prst="rect">
            <a:avLst/>
          </a:prstGeom>
        </p:spPr>
      </p:pic>
      <p:sp>
        <p:nvSpPr>
          <p:cNvPr id="2" name="Slide Number Placeholder 1"/>
          <p:cNvSpPr>
            <a:spLocks noGrp="1"/>
          </p:cNvSpPr>
          <p:nvPr>
            <p:ph type="sldNum" sz="quarter" idx="12"/>
          </p:nvPr>
        </p:nvSpPr>
        <p:spPr/>
        <p:txBody>
          <a:bodyPr/>
          <a:lstStyle/>
          <a:p>
            <a:fld id="{541668AA-79AC-4DC8-A911-BC1DB94E86F8}" type="slidenum">
              <a:rPr lang="en-US" smtClean="0"/>
              <a:pPr/>
              <a:t>3</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20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0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2000"/>
                                        <p:tgtEl>
                                          <p:spTgt spid="5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20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20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20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000"/>
                                        <p:tgtEl>
                                          <p:spTgt spid="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20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2000"/>
                                        <p:tgtEl>
                                          <p:spTgt spid="74"/>
                                        </p:tgtEl>
                                      </p:cBhvr>
                                    </p:animEffect>
                                  </p:childTnLst>
                                </p:cTn>
                              </p:par>
                              <p:par>
                                <p:cTn id="40" presetID="10" presetClass="entr" presetSubtype="0" fill="hold"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2000"/>
                                        <p:tgtEl>
                                          <p:spTgt spid="60"/>
                                        </p:tgtEl>
                                      </p:cBhvr>
                                    </p:animEffect>
                                  </p:childTnLst>
                                </p:cTn>
                              </p:par>
                              <p:par>
                                <p:cTn id="43" presetID="10"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2000"/>
                                        <p:tgtEl>
                                          <p:spTgt spid="82"/>
                                        </p:tgtEl>
                                      </p:cBhvr>
                                    </p:animEffect>
                                  </p:childTnLst>
                                </p:cTn>
                              </p:par>
                              <p:par>
                                <p:cTn id="46" presetID="10" presetClass="entr" presetSubtype="0" fill="hold"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2000"/>
                                        <p:tgtEl>
                                          <p:spTgt spid="66"/>
                                        </p:tgtEl>
                                      </p:cBhvr>
                                    </p:animEffect>
                                  </p:childTnLst>
                                </p:cTn>
                              </p:par>
                              <p:par>
                                <p:cTn id="49" presetID="10" presetClass="entr" presetSubtype="0" fill="hold" nodeType="with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fade">
                                      <p:cBhvr>
                                        <p:cTn id="51" dur="2000"/>
                                        <p:tgtEl>
                                          <p:spTgt spid="106"/>
                                        </p:tgtEl>
                                      </p:cBhvr>
                                    </p:animEffect>
                                  </p:childTnLst>
                                </p:cTn>
                              </p:par>
                              <p:par>
                                <p:cTn id="52" presetID="10" presetClass="entr" presetSubtype="0" fill="hold" nodeType="withEffect">
                                  <p:stCondLst>
                                    <p:cond delay="0"/>
                                  </p:stCondLst>
                                  <p:childTnLst>
                                    <p:set>
                                      <p:cBhvr>
                                        <p:cTn id="53" dur="1" fill="hold">
                                          <p:stCondLst>
                                            <p:cond delay="0"/>
                                          </p:stCondLst>
                                        </p:cTn>
                                        <p:tgtEl>
                                          <p:spTgt spid="110"/>
                                        </p:tgtEl>
                                        <p:attrNameLst>
                                          <p:attrName>style.visibility</p:attrName>
                                        </p:attrNameLst>
                                      </p:cBhvr>
                                      <p:to>
                                        <p:strVal val="visible"/>
                                      </p:to>
                                    </p:set>
                                    <p:animEffect transition="in" filter="fade">
                                      <p:cBhvr>
                                        <p:cTn id="54" dur="2000"/>
                                        <p:tgtEl>
                                          <p:spTgt spid="1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2000"/>
                                        <p:tgtEl>
                                          <p:spTgt spid="61"/>
                                        </p:tgtEl>
                                      </p:cBhvr>
                                    </p:animEffect>
                                  </p:childTnLst>
                                </p:cTn>
                              </p:par>
                              <p:par>
                                <p:cTn id="58" presetID="10" presetClass="entr" presetSubtype="0" fill="hold"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2000"/>
                                        <p:tgtEl>
                                          <p:spTgt spid="98"/>
                                        </p:tgtEl>
                                      </p:cBhvr>
                                    </p:animEffect>
                                  </p:childTnLst>
                                </p:cTn>
                              </p:par>
                              <p:par>
                                <p:cTn id="61" presetID="10" presetClass="entr" presetSubtype="0" fill="hold" nodeType="withEffect">
                                  <p:stCondLst>
                                    <p:cond delay="0"/>
                                  </p:stCondLst>
                                  <p:childTnLst>
                                    <p:set>
                                      <p:cBhvr>
                                        <p:cTn id="62" dur="1" fill="hold">
                                          <p:stCondLst>
                                            <p:cond delay="0"/>
                                          </p:stCondLst>
                                        </p:cTn>
                                        <p:tgtEl>
                                          <p:spTgt spid="120"/>
                                        </p:tgtEl>
                                        <p:attrNameLst>
                                          <p:attrName>style.visibility</p:attrName>
                                        </p:attrNameLst>
                                      </p:cBhvr>
                                      <p:to>
                                        <p:strVal val="visible"/>
                                      </p:to>
                                    </p:set>
                                    <p:animEffect transition="in" filter="fade">
                                      <p:cBhvr>
                                        <p:cTn id="63" dur="2000"/>
                                        <p:tgtEl>
                                          <p:spTgt spid="12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7">
                                            <p:txEl>
                                              <p:pRg st="0" end="0"/>
                                            </p:txEl>
                                          </p:spTgt>
                                        </p:tgtEl>
                                        <p:attrNameLst>
                                          <p:attrName>style.visibility</p:attrName>
                                        </p:attrNameLst>
                                      </p:cBhvr>
                                      <p:to>
                                        <p:strVal val="visible"/>
                                      </p:to>
                                    </p:set>
                                    <p:animEffect transition="in" filter="fade">
                                      <p:cBhvr>
                                        <p:cTn id="68" dur="2000"/>
                                        <p:tgtEl>
                                          <p:spTgt spid="127">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7" grpId="0" build="allAtOnce"/>
      <p:bldP spid="36" grpId="0"/>
      <p:bldP spid="49" grpId="0"/>
      <p:bldP spid="52" grpId="0"/>
      <p:bldP spid="54" grpId="0"/>
      <p:bldP spid="55" grpId="0"/>
      <p:bldP spid="57" grpId="0"/>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5A337-0623-482A-9C40-36A98DCD0F88}"/>
              </a:ext>
            </a:extLst>
          </p:cNvPr>
          <p:cNvSpPr>
            <a:spLocks noGrp="1"/>
          </p:cNvSpPr>
          <p:nvPr>
            <p:ph type="title"/>
          </p:nvPr>
        </p:nvSpPr>
        <p:spPr>
          <a:xfrm>
            <a:off x="557350" y="44540"/>
            <a:ext cx="7541622" cy="756650"/>
          </a:xfrm>
          <a:solidFill>
            <a:schemeClr val="bg1"/>
          </a:solidFill>
        </p:spPr>
        <p:txBody>
          <a:bodyPr/>
          <a:lstStyle/>
          <a:p>
            <a:r>
              <a:rPr lang="en-US" dirty="0"/>
              <a:t>BEO GPR Collection System</a:t>
            </a:r>
          </a:p>
        </p:txBody>
      </p:sp>
      <p:sp>
        <p:nvSpPr>
          <p:cNvPr id="4" name="Slide Number Placeholder 3">
            <a:extLst>
              <a:ext uri="{FF2B5EF4-FFF2-40B4-BE49-F238E27FC236}">
                <a16:creationId xmlns:a16="http://schemas.microsoft.com/office/drawing/2014/main" id="{5FA502C6-F931-4A31-9B26-E29F35742039}"/>
              </a:ext>
            </a:extLst>
          </p:cNvPr>
          <p:cNvSpPr>
            <a:spLocks noGrp="1"/>
          </p:cNvSpPr>
          <p:nvPr>
            <p:ph type="sldNum" sz="quarter" idx="12"/>
          </p:nvPr>
        </p:nvSpPr>
        <p:spPr/>
        <p:txBody>
          <a:bodyPr/>
          <a:lstStyle/>
          <a:p>
            <a:fld id="{541668AA-79AC-4DC8-A911-BC1DB94E86F8}" type="slidenum">
              <a:rPr lang="en-US" smtClean="0"/>
              <a:pPr/>
              <a:t>30</a:t>
            </a:fld>
            <a:endParaRPr lang="en-US"/>
          </a:p>
        </p:txBody>
      </p:sp>
      <p:grpSp>
        <p:nvGrpSpPr>
          <p:cNvPr id="5" name="Group 4">
            <a:extLst>
              <a:ext uri="{FF2B5EF4-FFF2-40B4-BE49-F238E27FC236}">
                <a16:creationId xmlns:a16="http://schemas.microsoft.com/office/drawing/2014/main" id="{494A2B5F-4DAE-40EB-89D7-F595752E4AB1}"/>
              </a:ext>
            </a:extLst>
          </p:cNvPr>
          <p:cNvGrpSpPr/>
          <p:nvPr/>
        </p:nvGrpSpPr>
        <p:grpSpPr>
          <a:xfrm>
            <a:off x="766940" y="4092760"/>
            <a:ext cx="2066521" cy="1866212"/>
            <a:chOff x="4171171" y="3867002"/>
            <a:chExt cx="2419313" cy="2471415"/>
          </a:xfrm>
        </p:grpSpPr>
        <p:grpSp>
          <p:nvGrpSpPr>
            <p:cNvPr id="6" name="Group 5">
              <a:extLst>
                <a:ext uri="{FF2B5EF4-FFF2-40B4-BE49-F238E27FC236}">
                  <a16:creationId xmlns:a16="http://schemas.microsoft.com/office/drawing/2014/main" id="{F404E71F-01B8-4E62-94FE-E6986988BEB6}"/>
                </a:ext>
              </a:extLst>
            </p:cNvPr>
            <p:cNvGrpSpPr/>
            <p:nvPr/>
          </p:nvGrpSpPr>
          <p:grpSpPr>
            <a:xfrm>
              <a:off x="4171171" y="3867002"/>
              <a:ext cx="2419313" cy="2471415"/>
              <a:chOff x="4127091" y="4083658"/>
              <a:chExt cx="2419313" cy="2471415"/>
            </a:xfrm>
          </p:grpSpPr>
          <p:pic>
            <p:nvPicPr>
              <p:cNvPr id="11" name="Picture 10">
                <a:extLst>
                  <a:ext uri="{FF2B5EF4-FFF2-40B4-BE49-F238E27FC236}">
                    <a16:creationId xmlns:a16="http://schemas.microsoft.com/office/drawing/2014/main" id="{0BC612B0-F297-4F7D-949D-A5CEC0900040}"/>
                  </a:ext>
                </a:extLst>
              </p:cNvPr>
              <p:cNvPicPr>
                <a:picLocks noChangeAspect="1"/>
              </p:cNvPicPr>
              <p:nvPr/>
            </p:nvPicPr>
            <p:blipFill>
              <a:blip r:embed="rId2"/>
              <a:stretch>
                <a:fillRect/>
              </a:stretch>
            </p:blipFill>
            <p:spPr>
              <a:xfrm>
                <a:off x="4127091" y="4083658"/>
                <a:ext cx="2419313" cy="1999558"/>
              </a:xfrm>
              <a:prstGeom prst="rect">
                <a:avLst/>
              </a:prstGeom>
            </p:spPr>
          </p:pic>
          <p:sp>
            <p:nvSpPr>
              <p:cNvPr id="12" name="TextBox 11">
                <a:extLst>
                  <a:ext uri="{FF2B5EF4-FFF2-40B4-BE49-F238E27FC236}">
                    <a16:creationId xmlns:a16="http://schemas.microsoft.com/office/drawing/2014/main" id="{69E9DA48-880B-4B44-9FE0-B988FC8F0486}"/>
                  </a:ext>
                </a:extLst>
              </p:cNvPr>
              <p:cNvSpPr txBox="1"/>
              <p:nvPr/>
            </p:nvSpPr>
            <p:spPr>
              <a:xfrm>
                <a:off x="4399563" y="5943693"/>
                <a:ext cx="1889262" cy="611380"/>
              </a:xfrm>
              <a:prstGeom prst="rect">
                <a:avLst/>
              </a:prstGeom>
              <a:solidFill>
                <a:schemeClr val="bg1">
                  <a:alpha val="39000"/>
                </a:schemeClr>
              </a:solidFill>
            </p:spPr>
            <p:txBody>
              <a:bodyPr wrap="square" rtlCol="0">
                <a:spAutoFit/>
              </a:bodyPr>
              <a:lstStyle/>
              <a:p>
                <a:pPr algn="ctr"/>
                <a:r>
                  <a:rPr lang="en-US" sz="1200" b="1" dirty="0">
                    <a:latin typeface="Helvetica" panose="020B0604020202020204" pitchFamily="34" charset="0"/>
                    <a:cs typeface="Helvetica" panose="020B0604020202020204" pitchFamily="34" charset="0"/>
                  </a:rPr>
                  <a:t>Prescreener alarm data volume</a:t>
                </a:r>
              </a:p>
            </p:txBody>
          </p:sp>
        </p:grpSp>
        <p:cxnSp>
          <p:nvCxnSpPr>
            <p:cNvPr id="7" name="Straight Connector 6">
              <a:extLst>
                <a:ext uri="{FF2B5EF4-FFF2-40B4-BE49-F238E27FC236}">
                  <a16:creationId xmlns:a16="http://schemas.microsoft.com/office/drawing/2014/main" id="{C75A594E-80C7-4ABB-A24F-3A65D9BB1002}"/>
                </a:ext>
              </a:extLst>
            </p:cNvPr>
            <p:cNvCxnSpPr/>
            <p:nvPr/>
          </p:nvCxnSpPr>
          <p:spPr>
            <a:xfrm flipV="1">
              <a:off x="4858342" y="5351290"/>
              <a:ext cx="576273" cy="217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B8830E-D691-4FB5-9BC6-AA46A1059A01}"/>
                </a:ext>
              </a:extLst>
            </p:cNvPr>
            <p:cNvCxnSpPr/>
            <p:nvPr/>
          </p:nvCxnSpPr>
          <p:spPr>
            <a:xfrm>
              <a:off x="5436996" y="5353048"/>
              <a:ext cx="399691" cy="2286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2706502-D2BC-41CF-BC44-F725421E6297}"/>
                </a:ext>
              </a:extLst>
            </p:cNvPr>
            <p:cNvCxnSpPr/>
            <p:nvPr/>
          </p:nvCxnSpPr>
          <p:spPr>
            <a:xfrm flipH="1">
              <a:off x="5895314" y="5181600"/>
              <a:ext cx="169875" cy="406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63345B-020D-4362-A186-8EBA5F07A217}"/>
                </a:ext>
              </a:extLst>
            </p:cNvPr>
            <p:cNvCxnSpPr/>
            <p:nvPr/>
          </p:nvCxnSpPr>
          <p:spPr>
            <a:xfrm flipV="1">
              <a:off x="5426995" y="4277122"/>
              <a:ext cx="48861" cy="10665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Down Arrow 18">
            <a:extLst>
              <a:ext uri="{FF2B5EF4-FFF2-40B4-BE49-F238E27FC236}">
                <a16:creationId xmlns:a16="http://schemas.microsoft.com/office/drawing/2014/main" id="{F99D5F8A-C0BA-4ED2-ABC1-CC19DB63F0F7}"/>
              </a:ext>
            </a:extLst>
          </p:cNvPr>
          <p:cNvSpPr/>
          <p:nvPr/>
        </p:nvSpPr>
        <p:spPr>
          <a:xfrm rot="16200000">
            <a:off x="3911898" y="2121337"/>
            <a:ext cx="392138" cy="3765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309F9CDC-2A1E-4D99-A547-0C80E5E82103}"/>
              </a:ext>
            </a:extLst>
          </p:cNvPr>
          <p:cNvSpPr txBox="1"/>
          <p:nvPr/>
        </p:nvSpPr>
        <p:spPr>
          <a:xfrm>
            <a:off x="6834793" y="4251137"/>
            <a:ext cx="976182" cy="553998"/>
          </a:xfrm>
          <a:prstGeom prst="rect">
            <a:avLst/>
          </a:prstGeom>
          <a:solidFill>
            <a:schemeClr val="bg1"/>
          </a:solidFill>
        </p:spPr>
        <p:txBody>
          <a:bodyPr wrap="square" lIns="0" tIns="0" rIns="0" bIns="0" rtlCol="0">
            <a:spAutoFit/>
          </a:bodyPr>
          <a:lstStyle/>
          <a:p>
            <a:pPr algn="ctr"/>
            <a:r>
              <a:rPr lang="en-US" sz="1200" b="1" dirty="0">
                <a:latin typeface="Helvetica" panose="020B0604020202020204" pitchFamily="34" charset="0"/>
                <a:cs typeface="Helvetica" panose="020B0604020202020204" pitchFamily="34" charset="0"/>
              </a:rPr>
              <a:t>Threat</a:t>
            </a:r>
            <a:r>
              <a:rPr lang="en-US" sz="1200" b="1" dirty="0">
                <a:latin typeface="Arial" panose="020B0604020202020204" pitchFamily="34" charset="0"/>
                <a:cs typeface="Arial" panose="020B0604020202020204" pitchFamily="34" charset="0"/>
              </a:rPr>
              <a:t>?</a:t>
            </a:r>
          </a:p>
          <a:p>
            <a:pPr algn="ctr"/>
            <a:r>
              <a:rPr lang="en-US" sz="1200" b="1" dirty="0">
                <a:latin typeface="Arial" panose="020B0604020202020204" pitchFamily="34" charset="0"/>
                <a:cs typeface="Arial" panose="020B0604020202020204" pitchFamily="34" charset="0"/>
              </a:rPr>
              <a:t> (probability of threat)</a:t>
            </a:r>
          </a:p>
        </p:txBody>
      </p:sp>
      <p:grpSp>
        <p:nvGrpSpPr>
          <p:cNvPr id="15" name="Group 14">
            <a:extLst>
              <a:ext uri="{FF2B5EF4-FFF2-40B4-BE49-F238E27FC236}">
                <a16:creationId xmlns:a16="http://schemas.microsoft.com/office/drawing/2014/main" id="{1B9D4F3C-B9A6-409B-8276-3CF6A6CFCA5D}"/>
              </a:ext>
            </a:extLst>
          </p:cNvPr>
          <p:cNvGrpSpPr/>
          <p:nvPr/>
        </p:nvGrpSpPr>
        <p:grpSpPr>
          <a:xfrm>
            <a:off x="4334983" y="1096021"/>
            <a:ext cx="3424596" cy="2142818"/>
            <a:chOff x="-533400" y="3670400"/>
            <a:chExt cx="4566128" cy="2857091"/>
          </a:xfrm>
        </p:grpSpPr>
        <p:grpSp>
          <p:nvGrpSpPr>
            <p:cNvPr id="16" name="Group 15">
              <a:extLst>
                <a:ext uri="{FF2B5EF4-FFF2-40B4-BE49-F238E27FC236}">
                  <a16:creationId xmlns:a16="http://schemas.microsoft.com/office/drawing/2014/main" id="{B4A2C743-312C-4E3F-9781-CFBD54D62B0B}"/>
                </a:ext>
              </a:extLst>
            </p:cNvPr>
            <p:cNvGrpSpPr/>
            <p:nvPr/>
          </p:nvGrpSpPr>
          <p:grpSpPr>
            <a:xfrm>
              <a:off x="-533400" y="3670400"/>
              <a:ext cx="4566128" cy="2857091"/>
              <a:chOff x="142957" y="3590309"/>
              <a:chExt cx="4566128" cy="2857091"/>
            </a:xfrm>
          </p:grpSpPr>
          <p:pic>
            <p:nvPicPr>
              <p:cNvPr id="18" name="Picture 17">
                <a:extLst>
                  <a:ext uri="{FF2B5EF4-FFF2-40B4-BE49-F238E27FC236}">
                    <a16:creationId xmlns:a16="http://schemas.microsoft.com/office/drawing/2014/main" id="{DCD1B7AB-702C-4E07-BD58-85E8460EBE5D}"/>
                  </a:ext>
                </a:extLst>
              </p:cNvPr>
              <p:cNvPicPr>
                <a:picLocks noChangeAspect="1"/>
              </p:cNvPicPr>
              <p:nvPr/>
            </p:nvPicPr>
            <p:blipFill>
              <a:blip r:embed="rId3"/>
              <a:stretch>
                <a:fillRect/>
              </a:stretch>
            </p:blipFill>
            <p:spPr>
              <a:xfrm>
                <a:off x="142957" y="3590309"/>
                <a:ext cx="4566128" cy="2857091"/>
              </a:xfrm>
              <a:prstGeom prst="rect">
                <a:avLst/>
              </a:prstGeom>
            </p:spPr>
          </p:pic>
          <p:cxnSp>
            <p:nvCxnSpPr>
              <p:cNvPr id="19" name="Straight Connector 18">
                <a:extLst>
                  <a:ext uri="{FF2B5EF4-FFF2-40B4-BE49-F238E27FC236}">
                    <a16:creationId xmlns:a16="http://schemas.microsoft.com/office/drawing/2014/main" id="{15A4C518-801C-4F9D-9735-1AE3C24BB858}"/>
                  </a:ext>
                </a:extLst>
              </p:cNvPr>
              <p:cNvCxnSpPr/>
              <p:nvPr/>
            </p:nvCxnSpPr>
            <p:spPr>
              <a:xfrm flipV="1">
                <a:off x="730123" y="3849046"/>
                <a:ext cx="3451818" cy="136539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9391A8-D282-4E19-BA43-81F60294309A}"/>
                  </a:ext>
                </a:extLst>
              </p:cNvPr>
              <p:cNvCxnSpPr/>
              <p:nvPr/>
            </p:nvCxnSpPr>
            <p:spPr>
              <a:xfrm>
                <a:off x="1819741" y="4424111"/>
                <a:ext cx="688098" cy="4860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Multiply 30">
                <a:extLst>
                  <a:ext uri="{FF2B5EF4-FFF2-40B4-BE49-F238E27FC236}">
                    <a16:creationId xmlns:a16="http://schemas.microsoft.com/office/drawing/2014/main" id="{DF8BDFE1-86FE-4BD7-B97D-66708CD9F2AE}"/>
                  </a:ext>
                </a:extLst>
              </p:cNvPr>
              <p:cNvSpPr/>
              <p:nvPr/>
            </p:nvSpPr>
            <p:spPr>
              <a:xfrm>
                <a:off x="2515747" y="4247151"/>
                <a:ext cx="182163" cy="258036"/>
              </a:xfrm>
              <a:prstGeom prst="mathMultiply">
                <a:avLst/>
              </a:prstGeom>
              <a:solidFill>
                <a:srgbClr val="FF0000"/>
              </a:solidFill>
              <a:ln>
                <a:noFill/>
              </a:ln>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Multiply 31">
                <a:extLst>
                  <a:ext uri="{FF2B5EF4-FFF2-40B4-BE49-F238E27FC236}">
                    <a16:creationId xmlns:a16="http://schemas.microsoft.com/office/drawing/2014/main" id="{C21CC764-E45A-41A0-90F6-7E79468276C3}"/>
                  </a:ext>
                </a:extLst>
              </p:cNvPr>
              <p:cNvSpPr/>
              <p:nvPr/>
            </p:nvSpPr>
            <p:spPr>
              <a:xfrm>
                <a:off x="2329630" y="4714345"/>
                <a:ext cx="182163" cy="258036"/>
              </a:xfrm>
              <a:prstGeom prst="mathMultiply">
                <a:avLst/>
              </a:prstGeom>
              <a:solidFill>
                <a:srgbClr val="FF0000"/>
              </a:solidFill>
              <a:ln>
                <a:noFill/>
              </a:ln>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Multiply 32">
                <a:extLst>
                  <a:ext uri="{FF2B5EF4-FFF2-40B4-BE49-F238E27FC236}">
                    <a16:creationId xmlns:a16="http://schemas.microsoft.com/office/drawing/2014/main" id="{A18003FA-C871-46A9-9D51-3483ECE78446}"/>
                  </a:ext>
                </a:extLst>
              </p:cNvPr>
              <p:cNvSpPr/>
              <p:nvPr/>
            </p:nvSpPr>
            <p:spPr>
              <a:xfrm>
                <a:off x="1217651" y="5013163"/>
                <a:ext cx="182163" cy="258036"/>
              </a:xfrm>
              <a:prstGeom prst="mathMultiply">
                <a:avLst/>
              </a:prstGeom>
              <a:solidFill>
                <a:srgbClr val="FF0000"/>
              </a:solidFill>
              <a:ln>
                <a:noFill/>
              </a:ln>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Multiply 33">
                <a:extLst>
                  <a:ext uri="{FF2B5EF4-FFF2-40B4-BE49-F238E27FC236}">
                    <a16:creationId xmlns:a16="http://schemas.microsoft.com/office/drawing/2014/main" id="{603F3FE4-F726-4F5A-8CB1-1A8A11D85295}"/>
                  </a:ext>
                </a:extLst>
              </p:cNvPr>
              <p:cNvSpPr/>
              <p:nvPr/>
            </p:nvSpPr>
            <p:spPr>
              <a:xfrm>
                <a:off x="824486" y="4866546"/>
                <a:ext cx="182163" cy="258036"/>
              </a:xfrm>
              <a:prstGeom prst="mathMultiply">
                <a:avLst/>
              </a:prstGeom>
              <a:solidFill>
                <a:srgbClr val="FF0000"/>
              </a:solidFill>
              <a:ln>
                <a:noFill/>
              </a:ln>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Multiply 34">
                <a:extLst>
                  <a:ext uri="{FF2B5EF4-FFF2-40B4-BE49-F238E27FC236}">
                    <a16:creationId xmlns:a16="http://schemas.microsoft.com/office/drawing/2014/main" id="{A843DDA8-1378-4951-AE7E-FC60702D56B5}"/>
                  </a:ext>
                </a:extLst>
              </p:cNvPr>
              <p:cNvSpPr/>
              <p:nvPr/>
            </p:nvSpPr>
            <p:spPr>
              <a:xfrm>
                <a:off x="3717488" y="3745531"/>
                <a:ext cx="182163" cy="258036"/>
              </a:xfrm>
              <a:prstGeom prst="mathMultiply">
                <a:avLst/>
              </a:prstGeom>
              <a:solidFill>
                <a:srgbClr val="FF0000"/>
              </a:solidFill>
              <a:ln>
                <a:noFill/>
              </a:ln>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F80392D7-BE20-4B56-A4F2-0CDE64E4C954}"/>
                  </a:ext>
                </a:extLst>
              </p:cNvPr>
              <p:cNvSpPr/>
              <p:nvPr/>
            </p:nvSpPr>
            <p:spPr>
              <a:xfrm>
                <a:off x="3681800" y="3715170"/>
                <a:ext cx="236145" cy="318758"/>
              </a:xfrm>
              <a:prstGeom prst="rect">
                <a:avLst/>
              </a:prstGeom>
              <a:noFill/>
              <a:ln>
                <a:solidFill>
                  <a:srgbClr val="FF0000"/>
                </a:solidFill>
              </a:ln>
              <a:scene3d>
                <a:camera prst="isometricBottomDown">
                  <a:rot lat="2123778" lon="18883137" rev="1739023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a:extLst>
                <a:ext uri="{FF2B5EF4-FFF2-40B4-BE49-F238E27FC236}">
                  <a16:creationId xmlns:a16="http://schemas.microsoft.com/office/drawing/2014/main" id="{AE595DB7-6EDF-4007-96F7-7D451A46C33B}"/>
                </a:ext>
              </a:extLst>
            </p:cNvPr>
            <p:cNvSpPr txBox="1"/>
            <p:nvPr/>
          </p:nvSpPr>
          <p:spPr>
            <a:xfrm rot="20298243">
              <a:off x="-98315" y="3847932"/>
              <a:ext cx="2126937" cy="369332"/>
            </a:xfrm>
            <a:prstGeom prst="rect">
              <a:avLst/>
            </a:prstGeom>
            <a:noFill/>
          </p:spPr>
          <p:txBody>
            <a:bodyPr wrap="square" rtlCol="0">
              <a:spAutoFit/>
            </a:bodyPr>
            <a:lstStyle/>
            <a:p>
              <a:pPr algn="ctr"/>
              <a:r>
                <a:rPr lang="en-US" sz="1200" b="1" dirty="0">
                  <a:latin typeface="Helvetica" panose="020B0604020202020204" pitchFamily="34" charset="0"/>
                  <a:cs typeface="Helvetica" panose="020B0604020202020204" pitchFamily="34" charset="0"/>
                </a:rPr>
                <a:t>GPR Data Volume</a:t>
              </a:r>
            </a:p>
          </p:txBody>
        </p:sp>
      </p:grpSp>
      <p:sp>
        <p:nvSpPr>
          <p:cNvPr id="27" name="Rectangle 26">
            <a:extLst>
              <a:ext uri="{FF2B5EF4-FFF2-40B4-BE49-F238E27FC236}">
                <a16:creationId xmlns:a16="http://schemas.microsoft.com/office/drawing/2014/main" id="{6F252858-BFFF-47EC-BFCF-9B5BA198D3D0}"/>
              </a:ext>
            </a:extLst>
          </p:cNvPr>
          <p:cNvSpPr/>
          <p:nvPr/>
        </p:nvSpPr>
        <p:spPr>
          <a:xfrm>
            <a:off x="6329695" y="5460154"/>
            <a:ext cx="626441" cy="572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6" name="TextBox 35">
            <a:extLst>
              <a:ext uri="{FF2B5EF4-FFF2-40B4-BE49-F238E27FC236}">
                <a16:creationId xmlns:a16="http://schemas.microsoft.com/office/drawing/2014/main" id="{E046749F-CE0F-4D94-BC52-85EE6F5A4D36}"/>
              </a:ext>
            </a:extLst>
          </p:cNvPr>
          <p:cNvSpPr txBox="1"/>
          <p:nvPr/>
        </p:nvSpPr>
        <p:spPr>
          <a:xfrm rot="2039448">
            <a:off x="6931852" y="1100440"/>
            <a:ext cx="1109465" cy="219291"/>
          </a:xfrm>
          <a:prstGeom prst="rect">
            <a:avLst/>
          </a:prstGeom>
          <a:noFill/>
        </p:spPr>
        <p:txBody>
          <a:bodyPr wrap="square" rtlCol="0">
            <a:spAutoFit/>
          </a:bodyPr>
          <a:lstStyle/>
          <a:p>
            <a:pPr algn="ctr"/>
            <a:r>
              <a:rPr lang="en-US" sz="825" b="1" dirty="0">
                <a:solidFill>
                  <a:prstClr val="black"/>
                </a:solidFill>
                <a:latin typeface="Helvetica" panose="020B0604020202020204" pitchFamily="34" charset="0"/>
                <a:cs typeface="Helvetica" panose="020B0604020202020204" pitchFamily="34" charset="0"/>
              </a:rPr>
              <a:t>Cross-track</a:t>
            </a:r>
          </a:p>
        </p:txBody>
      </p:sp>
      <p:sp>
        <p:nvSpPr>
          <p:cNvPr id="37" name="TextBox 36">
            <a:extLst>
              <a:ext uri="{FF2B5EF4-FFF2-40B4-BE49-F238E27FC236}">
                <a16:creationId xmlns:a16="http://schemas.microsoft.com/office/drawing/2014/main" id="{797992D6-2F2C-4277-BCB3-466DDD65DB1A}"/>
              </a:ext>
            </a:extLst>
          </p:cNvPr>
          <p:cNvSpPr txBox="1"/>
          <p:nvPr/>
        </p:nvSpPr>
        <p:spPr>
          <a:xfrm rot="20308729">
            <a:off x="5135023" y="1469298"/>
            <a:ext cx="1127777" cy="219291"/>
          </a:xfrm>
          <a:prstGeom prst="rect">
            <a:avLst/>
          </a:prstGeom>
          <a:noFill/>
        </p:spPr>
        <p:txBody>
          <a:bodyPr wrap="square" rtlCol="0">
            <a:spAutoFit/>
          </a:bodyPr>
          <a:lstStyle/>
          <a:p>
            <a:pPr algn="ctr"/>
            <a:r>
              <a:rPr lang="en-US" sz="825" b="1" dirty="0" err="1">
                <a:solidFill>
                  <a:prstClr val="black"/>
                </a:solidFill>
                <a:latin typeface="Helvetica" panose="020B0604020202020204" pitchFamily="34" charset="0"/>
                <a:cs typeface="Helvetica" panose="020B0604020202020204" pitchFamily="34" charset="0"/>
              </a:rPr>
              <a:t>Downtrack</a:t>
            </a:r>
            <a:endParaRPr lang="en-US" sz="825" b="1" dirty="0">
              <a:solidFill>
                <a:prstClr val="black"/>
              </a:solidFill>
              <a:latin typeface="Helvetica" panose="020B0604020202020204" pitchFamily="34" charset="0"/>
              <a:cs typeface="Helvetica" panose="020B0604020202020204" pitchFamily="34" charset="0"/>
            </a:endParaRPr>
          </a:p>
        </p:txBody>
      </p:sp>
      <p:sp>
        <p:nvSpPr>
          <p:cNvPr id="40" name="Rectangle 39">
            <a:extLst>
              <a:ext uri="{FF2B5EF4-FFF2-40B4-BE49-F238E27FC236}">
                <a16:creationId xmlns:a16="http://schemas.microsoft.com/office/drawing/2014/main" id="{85DE09D6-8682-4718-A34C-3404DD82A54C}"/>
              </a:ext>
            </a:extLst>
          </p:cNvPr>
          <p:cNvSpPr/>
          <p:nvPr/>
        </p:nvSpPr>
        <p:spPr>
          <a:xfrm>
            <a:off x="3228609" y="4101469"/>
            <a:ext cx="1312898" cy="937307"/>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b="1" dirty="0">
                <a:solidFill>
                  <a:schemeClr val="tx1"/>
                </a:solidFill>
                <a:latin typeface="Helvetica" panose="020B0604020202020204" pitchFamily="34" charset="0"/>
                <a:cs typeface="Helvetica" panose="020B0604020202020204" pitchFamily="34" charset="0"/>
              </a:rPr>
              <a:t>Feature Extraction</a:t>
            </a:r>
          </a:p>
        </p:txBody>
      </p:sp>
      <p:cxnSp>
        <p:nvCxnSpPr>
          <p:cNvPr id="41" name="Straight Connector 40">
            <a:extLst>
              <a:ext uri="{FF2B5EF4-FFF2-40B4-BE49-F238E27FC236}">
                <a16:creationId xmlns:a16="http://schemas.microsoft.com/office/drawing/2014/main" id="{361B8BAC-5265-4757-8275-9E3F15664EB0}"/>
              </a:ext>
            </a:extLst>
          </p:cNvPr>
          <p:cNvCxnSpPr>
            <a:cxnSpLocks/>
            <a:stCxn id="25" idx="3"/>
          </p:cNvCxnSpPr>
          <p:nvPr/>
        </p:nvCxnSpPr>
        <p:spPr>
          <a:xfrm>
            <a:off x="7048694" y="1359484"/>
            <a:ext cx="28975" cy="2014145"/>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2148EC7-7568-49D7-B9BD-7B83C2D73AD8}"/>
              </a:ext>
            </a:extLst>
          </p:cNvPr>
          <p:cNvCxnSpPr>
            <a:cxnSpLocks/>
          </p:cNvCxnSpPr>
          <p:nvPr/>
        </p:nvCxnSpPr>
        <p:spPr>
          <a:xfrm flipH="1">
            <a:off x="1960945" y="3373629"/>
            <a:ext cx="5110478" cy="55371"/>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EAC6DD-546C-4CA9-931A-0CEA4CDFA34C}"/>
              </a:ext>
            </a:extLst>
          </p:cNvPr>
          <p:cNvCxnSpPr/>
          <p:nvPr/>
        </p:nvCxnSpPr>
        <p:spPr>
          <a:xfrm>
            <a:off x="1960945" y="3411582"/>
            <a:ext cx="0" cy="681446"/>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741FC545-521C-4E17-8AF5-703B10883216}"/>
              </a:ext>
            </a:extLst>
          </p:cNvPr>
          <p:cNvSpPr/>
          <p:nvPr/>
        </p:nvSpPr>
        <p:spPr>
          <a:xfrm>
            <a:off x="5079186" y="4114530"/>
            <a:ext cx="1312898" cy="937307"/>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b="1" dirty="0">
                <a:solidFill>
                  <a:schemeClr val="tx1"/>
                </a:solidFill>
                <a:latin typeface="Helvetica" panose="020B0604020202020204" pitchFamily="34" charset="0"/>
                <a:cs typeface="Helvetica" panose="020B0604020202020204" pitchFamily="34" charset="0"/>
              </a:rPr>
              <a:t>Discrimination Algorithm</a:t>
            </a:r>
          </a:p>
        </p:txBody>
      </p:sp>
      <p:sp>
        <p:nvSpPr>
          <p:cNvPr id="45" name="Down Arrow 18">
            <a:extLst>
              <a:ext uri="{FF2B5EF4-FFF2-40B4-BE49-F238E27FC236}">
                <a16:creationId xmlns:a16="http://schemas.microsoft.com/office/drawing/2014/main" id="{1CA82A68-62A8-48AA-A4DA-C311E9A4F76C}"/>
              </a:ext>
            </a:extLst>
          </p:cNvPr>
          <p:cNvSpPr/>
          <p:nvPr/>
        </p:nvSpPr>
        <p:spPr>
          <a:xfrm rot="16200000">
            <a:off x="2761705" y="4381848"/>
            <a:ext cx="392138" cy="3765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Down Arrow 18">
            <a:extLst>
              <a:ext uri="{FF2B5EF4-FFF2-40B4-BE49-F238E27FC236}">
                <a16:creationId xmlns:a16="http://schemas.microsoft.com/office/drawing/2014/main" id="{C5F98F5F-F03A-44E6-B5BD-2807338F2659}"/>
              </a:ext>
            </a:extLst>
          </p:cNvPr>
          <p:cNvSpPr/>
          <p:nvPr/>
        </p:nvSpPr>
        <p:spPr>
          <a:xfrm rot="16200000">
            <a:off x="4642307" y="4381847"/>
            <a:ext cx="392138" cy="3765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Down Arrow 18">
            <a:extLst>
              <a:ext uri="{FF2B5EF4-FFF2-40B4-BE49-F238E27FC236}">
                <a16:creationId xmlns:a16="http://schemas.microsoft.com/office/drawing/2014/main" id="{1A15E912-CAA1-4C3B-99C0-ECAF8B36C13A}"/>
              </a:ext>
            </a:extLst>
          </p:cNvPr>
          <p:cNvSpPr/>
          <p:nvPr/>
        </p:nvSpPr>
        <p:spPr>
          <a:xfrm rot="16200000">
            <a:off x="6459160" y="4381845"/>
            <a:ext cx="392138" cy="3765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8" name="Picture 2" descr="M:\Thesis2015\NIITEK.JPG">
            <a:extLst>
              <a:ext uri="{FF2B5EF4-FFF2-40B4-BE49-F238E27FC236}">
                <a16:creationId xmlns:a16="http://schemas.microsoft.com/office/drawing/2014/main" id="{B9551FD7-A779-4B8C-B303-C3F1ADB0BE45}"/>
              </a:ext>
            </a:extLst>
          </p:cNvPr>
          <p:cNvPicPr>
            <a:picLocks noChangeAspect="1" noChangeArrowheads="1"/>
          </p:cNvPicPr>
          <p:nvPr/>
        </p:nvPicPr>
        <p:blipFill>
          <a:blip r:embed="rId4" cstate="print"/>
          <a:srcRect l="1642" t="20441" b="10058"/>
          <a:stretch>
            <a:fillRect/>
          </a:stretch>
        </p:blipFill>
        <p:spPr bwMode="auto">
          <a:xfrm flipH="1">
            <a:off x="126165" y="1337703"/>
            <a:ext cx="3622981" cy="1798893"/>
          </a:xfrm>
          <a:prstGeom prst="rect">
            <a:avLst/>
          </a:prstGeom>
          <a:noFill/>
        </p:spPr>
      </p:pic>
    </p:spTree>
    <p:extLst>
      <p:ext uri="{BB962C8B-B14F-4D97-AF65-F5344CB8AC3E}">
        <p14:creationId xmlns:p14="http://schemas.microsoft.com/office/powerpoint/2010/main" val="37801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6" grpId="0"/>
      <p:bldP spid="37" grpId="0"/>
      <p:bldP spid="40" grpId="0" animBg="1"/>
      <p:bldP spid="44" grpId="0" animBg="1"/>
      <p:bldP spid="45" grpId="0" animBg="1"/>
      <p:bldP spid="46" grpId="0" animBg="1"/>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descr="completedcube.png"/>
          <p:cNvPicPr>
            <a:picLocks noChangeAspect="1"/>
          </p:cNvPicPr>
          <p:nvPr/>
        </p:nvPicPr>
        <p:blipFill>
          <a:blip r:embed="rId3" cstate="print"/>
          <a:stretch>
            <a:fillRect/>
          </a:stretch>
        </p:blipFill>
        <p:spPr>
          <a:xfrm>
            <a:off x="381000" y="1143000"/>
            <a:ext cx="2417816" cy="4724400"/>
          </a:xfrm>
          <a:prstGeom prst="rect">
            <a:avLst/>
          </a:prstGeom>
        </p:spPr>
      </p:pic>
      <p:sp>
        <p:nvSpPr>
          <p:cNvPr id="7" name="TextBox 6"/>
          <p:cNvSpPr txBox="1"/>
          <p:nvPr/>
        </p:nvSpPr>
        <p:spPr>
          <a:xfrm>
            <a:off x="381000" y="762000"/>
            <a:ext cx="2923877" cy="369332"/>
          </a:xfrm>
          <a:prstGeom prst="rect">
            <a:avLst/>
          </a:prstGeom>
          <a:noFill/>
        </p:spPr>
        <p:txBody>
          <a:bodyPr wrap="none" rtlCol="0">
            <a:spAutoFit/>
          </a:bodyPr>
          <a:lstStyle/>
          <a:p>
            <a:r>
              <a:rPr lang="en-US" b="1" dirty="0"/>
              <a:t>Sample BEO Alarm GPR Data</a:t>
            </a:r>
          </a:p>
        </p:txBody>
      </p:sp>
      <p:cxnSp>
        <p:nvCxnSpPr>
          <p:cNvPr id="18" name="Straight Connector 17"/>
          <p:cNvCxnSpPr/>
          <p:nvPr/>
        </p:nvCxnSpPr>
        <p:spPr>
          <a:xfrm>
            <a:off x="685800" y="2558146"/>
            <a:ext cx="1097280" cy="272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774372" y="2373086"/>
            <a:ext cx="804672" cy="457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676400" y="2438400"/>
            <a:ext cx="1828800" cy="53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133600" y="2895600"/>
            <a:ext cx="12954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058821" y="1752600"/>
            <a:ext cx="436979" cy="369332"/>
          </a:xfrm>
          <a:prstGeom prst="rect">
            <a:avLst/>
          </a:prstGeom>
          <a:noFill/>
        </p:spPr>
        <p:txBody>
          <a:bodyPr wrap="none" rtlCol="0">
            <a:spAutoFit/>
          </a:bodyPr>
          <a:lstStyle/>
          <a:p>
            <a:r>
              <a:rPr lang="en-US" dirty="0"/>
              <a:t>DT</a:t>
            </a:r>
          </a:p>
        </p:txBody>
      </p:sp>
      <p:sp>
        <p:nvSpPr>
          <p:cNvPr id="33" name="TextBox 32"/>
          <p:cNvSpPr txBox="1"/>
          <p:nvPr/>
        </p:nvSpPr>
        <p:spPr>
          <a:xfrm>
            <a:off x="4038600" y="2895600"/>
            <a:ext cx="421462" cy="369332"/>
          </a:xfrm>
          <a:prstGeom prst="rect">
            <a:avLst/>
          </a:prstGeom>
          <a:noFill/>
        </p:spPr>
        <p:txBody>
          <a:bodyPr wrap="none" rtlCol="0">
            <a:spAutoFit/>
          </a:bodyPr>
          <a:lstStyle/>
          <a:p>
            <a:r>
              <a:rPr lang="en-US" dirty="0"/>
              <a:t>CT</a:t>
            </a:r>
          </a:p>
        </p:txBody>
      </p:sp>
      <p:cxnSp>
        <p:nvCxnSpPr>
          <p:cNvPr id="36" name="Straight Arrow Connector 35"/>
          <p:cNvCxnSpPr/>
          <p:nvPr/>
        </p:nvCxnSpPr>
        <p:spPr>
          <a:xfrm>
            <a:off x="4876800" y="2438400"/>
            <a:ext cx="5334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3" name="Picture 4" descr="M:\Thesis2015\BarFeat.png"/>
          <p:cNvPicPr>
            <a:picLocks noChangeAspect="1" noChangeArrowheads="1"/>
          </p:cNvPicPr>
          <p:nvPr/>
        </p:nvPicPr>
        <p:blipFill>
          <a:blip r:embed="rId4" cstate="print"/>
          <a:srcRect l="18758" t="78125" r="10901" b="6250"/>
          <a:stretch>
            <a:fillRect/>
          </a:stretch>
        </p:blipFill>
        <p:spPr bwMode="auto">
          <a:xfrm>
            <a:off x="5867400" y="1371600"/>
            <a:ext cx="3124200" cy="520700"/>
          </a:xfrm>
          <a:prstGeom prst="rect">
            <a:avLst/>
          </a:prstGeom>
          <a:noFill/>
        </p:spPr>
      </p:pic>
      <p:pic>
        <p:nvPicPr>
          <p:cNvPr id="104453" name="Picture 5" descr="M:\Thesis2015\BarFeat_v2.png"/>
          <p:cNvPicPr>
            <a:picLocks noChangeAspect="1" noChangeArrowheads="1"/>
          </p:cNvPicPr>
          <p:nvPr/>
        </p:nvPicPr>
        <p:blipFill>
          <a:blip r:embed="rId5" cstate="print"/>
          <a:srcRect l="7458" t="5680" r="46731" b="72312"/>
          <a:stretch>
            <a:fillRect/>
          </a:stretch>
        </p:blipFill>
        <p:spPr bwMode="auto">
          <a:xfrm>
            <a:off x="5486400" y="3066686"/>
            <a:ext cx="3048000" cy="1126165"/>
          </a:xfrm>
          <a:prstGeom prst="rect">
            <a:avLst/>
          </a:prstGeom>
          <a:noFill/>
        </p:spPr>
      </p:pic>
      <p:sp>
        <p:nvSpPr>
          <p:cNvPr id="28" name="Title 1"/>
          <p:cNvSpPr>
            <a:spLocks noGrp="1"/>
          </p:cNvSpPr>
          <p:nvPr>
            <p:ph type="title"/>
          </p:nvPr>
        </p:nvSpPr>
        <p:spPr>
          <a:xfrm>
            <a:off x="544288" y="0"/>
            <a:ext cx="7467600" cy="762000"/>
          </a:xfrm>
          <a:solidFill>
            <a:schemeClr val="bg1"/>
          </a:solidFill>
        </p:spPr>
        <p:txBody>
          <a:bodyPr>
            <a:normAutofit/>
          </a:bodyPr>
          <a:lstStyle/>
          <a:p>
            <a:r>
              <a:rPr lang="en-US" sz="3600" dirty="0"/>
              <a:t>BEO Data: The EHD Feature</a:t>
            </a:r>
          </a:p>
        </p:txBody>
      </p:sp>
      <p:cxnSp>
        <p:nvCxnSpPr>
          <p:cNvPr id="37" name="Straight Connector 36"/>
          <p:cNvCxnSpPr/>
          <p:nvPr/>
        </p:nvCxnSpPr>
        <p:spPr>
          <a:xfrm>
            <a:off x="685800" y="3080658"/>
            <a:ext cx="1097280" cy="272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1786128" y="2895600"/>
            <a:ext cx="804672" cy="457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587830" y="1426028"/>
            <a:ext cx="870856" cy="424542"/>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556656" y="1426028"/>
            <a:ext cx="1001486" cy="250372"/>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609600" y="1905000"/>
            <a:ext cx="0" cy="320040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rot="16200000">
            <a:off x="-100240" y="3062493"/>
            <a:ext cx="1027012" cy="338554"/>
          </a:xfrm>
          <a:prstGeom prst="rect">
            <a:avLst/>
          </a:prstGeom>
          <a:noFill/>
        </p:spPr>
        <p:txBody>
          <a:bodyPr wrap="none" rtlCol="0">
            <a:spAutoFit/>
          </a:bodyPr>
          <a:lstStyle/>
          <a:p>
            <a:r>
              <a:rPr lang="en-US" sz="1600" b="1" dirty="0"/>
              <a:t>z (depths)</a:t>
            </a:r>
          </a:p>
        </p:txBody>
      </p:sp>
      <p:sp>
        <p:nvSpPr>
          <p:cNvPr id="77" name="TextBox 76"/>
          <p:cNvSpPr txBox="1"/>
          <p:nvPr/>
        </p:nvSpPr>
        <p:spPr>
          <a:xfrm rot="840000">
            <a:off x="1564134" y="1248557"/>
            <a:ext cx="1270412" cy="307777"/>
          </a:xfrm>
          <a:prstGeom prst="rect">
            <a:avLst/>
          </a:prstGeom>
          <a:noFill/>
        </p:spPr>
        <p:txBody>
          <a:bodyPr wrap="none" rtlCol="0">
            <a:spAutoFit/>
          </a:bodyPr>
          <a:lstStyle/>
          <a:p>
            <a:r>
              <a:rPr lang="en-US" sz="1400" b="1" dirty="0"/>
              <a:t>y (down-track)</a:t>
            </a:r>
          </a:p>
        </p:txBody>
      </p:sp>
      <p:sp>
        <p:nvSpPr>
          <p:cNvPr id="78" name="TextBox 77"/>
          <p:cNvSpPr txBox="1"/>
          <p:nvPr/>
        </p:nvSpPr>
        <p:spPr>
          <a:xfrm rot="-1560000">
            <a:off x="264195" y="1392404"/>
            <a:ext cx="1223668" cy="307777"/>
          </a:xfrm>
          <a:prstGeom prst="rect">
            <a:avLst/>
          </a:prstGeom>
          <a:noFill/>
        </p:spPr>
        <p:txBody>
          <a:bodyPr wrap="none" rtlCol="0">
            <a:spAutoFit/>
          </a:bodyPr>
          <a:lstStyle/>
          <a:p>
            <a:r>
              <a:rPr lang="en-US" sz="1400" b="1" dirty="0"/>
              <a:t>x (cross-track)</a:t>
            </a:r>
          </a:p>
        </p:txBody>
      </p:sp>
      <p:pic>
        <p:nvPicPr>
          <p:cNvPr id="79" name="Picture 78" descr="figx1.png"/>
          <p:cNvPicPr>
            <a:picLocks noChangeAspect="1"/>
          </p:cNvPicPr>
          <p:nvPr/>
        </p:nvPicPr>
        <p:blipFill>
          <a:blip r:embed="rId6" cstate="print"/>
          <a:srcRect t="22070" b="63144"/>
          <a:stretch>
            <a:fillRect/>
          </a:stretch>
        </p:blipFill>
        <p:spPr>
          <a:xfrm>
            <a:off x="3581401" y="2133600"/>
            <a:ext cx="1066800" cy="685800"/>
          </a:xfrm>
          <a:prstGeom prst="rect">
            <a:avLst/>
          </a:prstGeom>
        </p:spPr>
      </p:pic>
      <p:cxnSp>
        <p:nvCxnSpPr>
          <p:cNvPr id="81" name="Straight Arrow Connector 80"/>
          <p:cNvCxnSpPr/>
          <p:nvPr/>
        </p:nvCxnSpPr>
        <p:spPr>
          <a:xfrm>
            <a:off x="4876800" y="3581400"/>
            <a:ext cx="5334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4" name="Picture 83" descr="figx2.png"/>
          <p:cNvPicPr>
            <a:picLocks noChangeAspect="1"/>
          </p:cNvPicPr>
          <p:nvPr/>
        </p:nvPicPr>
        <p:blipFill>
          <a:blip r:embed="rId7" cstate="print"/>
          <a:srcRect t="20305" b="63198"/>
          <a:stretch>
            <a:fillRect/>
          </a:stretch>
        </p:blipFill>
        <p:spPr>
          <a:xfrm>
            <a:off x="3568338" y="3276600"/>
            <a:ext cx="1079862" cy="685800"/>
          </a:xfrm>
          <a:prstGeom prst="rect">
            <a:avLst/>
          </a:prstGeom>
        </p:spPr>
      </p:pic>
      <p:cxnSp>
        <p:nvCxnSpPr>
          <p:cNvPr id="86" name="Straight Connector 85"/>
          <p:cNvCxnSpPr/>
          <p:nvPr/>
        </p:nvCxnSpPr>
        <p:spPr>
          <a:xfrm>
            <a:off x="685800" y="3614058"/>
            <a:ext cx="1097280" cy="272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1774372" y="3428998"/>
            <a:ext cx="804672" cy="457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97556" y="4147460"/>
            <a:ext cx="1097280" cy="272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786128" y="3962400"/>
            <a:ext cx="804672" cy="457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85800" y="4680858"/>
            <a:ext cx="1097280" cy="272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774372" y="4495798"/>
            <a:ext cx="804672" cy="457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371600" y="5410200"/>
            <a:ext cx="628698" cy="461665"/>
          </a:xfrm>
          <a:prstGeom prst="rect">
            <a:avLst/>
          </a:prstGeom>
          <a:noFill/>
        </p:spPr>
        <p:txBody>
          <a:bodyPr wrap="none" rtlCol="0">
            <a:spAutoFit/>
          </a:bodyPr>
          <a:lstStyle/>
          <a:p>
            <a:r>
              <a:rPr lang="en-US" sz="2400" dirty="0">
                <a:solidFill>
                  <a:srgbClr val="FF0000"/>
                </a:solidFill>
              </a:rPr>
              <a:t>x15</a:t>
            </a:r>
          </a:p>
        </p:txBody>
      </p:sp>
      <p:sp>
        <p:nvSpPr>
          <p:cNvPr id="54" name="Rectangle 53"/>
          <p:cNvSpPr/>
          <p:nvPr/>
        </p:nvSpPr>
        <p:spPr>
          <a:xfrm>
            <a:off x="3580509" y="2133600"/>
            <a:ext cx="287866" cy="685800"/>
          </a:xfrm>
          <a:prstGeom prst="rect">
            <a:avLst/>
          </a:prstGeom>
          <a:solidFill>
            <a:srgbClr val="FF0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4" descr="M:\Thesis2015\BarFeat.png"/>
          <p:cNvPicPr>
            <a:picLocks noChangeAspect="1" noChangeArrowheads="1"/>
          </p:cNvPicPr>
          <p:nvPr/>
        </p:nvPicPr>
        <p:blipFill>
          <a:blip r:embed="rId4" cstate="print"/>
          <a:srcRect l="8557" t="4687" r="80939" b="71875"/>
          <a:stretch>
            <a:fillRect/>
          </a:stretch>
        </p:blipFill>
        <p:spPr bwMode="auto">
          <a:xfrm>
            <a:off x="5577767" y="1902103"/>
            <a:ext cx="682798" cy="1143000"/>
          </a:xfrm>
          <a:prstGeom prst="rect">
            <a:avLst/>
          </a:prstGeom>
          <a:noFill/>
        </p:spPr>
      </p:pic>
      <p:sp>
        <p:nvSpPr>
          <p:cNvPr id="59" name="Rectangle 58"/>
          <p:cNvSpPr/>
          <p:nvPr/>
        </p:nvSpPr>
        <p:spPr>
          <a:xfrm>
            <a:off x="4351000" y="2134040"/>
            <a:ext cx="287866" cy="685800"/>
          </a:xfrm>
          <a:prstGeom prst="rect">
            <a:avLst/>
          </a:prstGeom>
          <a:solidFill>
            <a:srgbClr val="FF0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 descr="M:\Thesis2015\BarFeat.png"/>
          <p:cNvPicPr>
            <a:picLocks noChangeAspect="1" noChangeArrowheads="1"/>
          </p:cNvPicPr>
          <p:nvPr/>
        </p:nvPicPr>
        <p:blipFill>
          <a:blip r:embed="rId4" cstate="print"/>
          <a:srcRect l="8557" t="4687" r="46894" b="71875"/>
          <a:stretch>
            <a:fillRect/>
          </a:stretch>
        </p:blipFill>
        <p:spPr bwMode="auto">
          <a:xfrm>
            <a:off x="5587873" y="1905000"/>
            <a:ext cx="2895600" cy="1143000"/>
          </a:xfrm>
          <a:prstGeom prst="rect">
            <a:avLst/>
          </a:prstGeom>
          <a:noFill/>
        </p:spPr>
      </p:pic>
      <p:sp>
        <p:nvSpPr>
          <p:cNvPr id="47" name="Rectangle 46"/>
          <p:cNvSpPr/>
          <p:nvPr/>
        </p:nvSpPr>
        <p:spPr>
          <a:xfrm>
            <a:off x="8427135" y="1979148"/>
            <a:ext cx="152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41668AA-79AC-4DC8-A911-BC1DB94E86F8}" type="slidenum">
              <a:rPr lang="en-US" smtClean="0"/>
              <a:pPr/>
              <a:t>31</a:t>
            </a:fld>
            <a:endParaRPr lang="en-US"/>
          </a:p>
        </p:txBody>
      </p:sp>
      <p:sp>
        <p:nvSpPr>
          <p:cNvPr id="3" name="TextBox 2">
            <a:extLst>
              <a:ext uri="{FF2B5EF4-FFF2-40B4-BE49-F238E27FC236}">
                <a16:creationId xmlns:a16="http://schemas.microsoft.com/office/drawing/2014/main" id="{7E467284-8340-4973-A0FA-728255ED4355}"/>
              </a:ext>
            </a:extLst>
          </p:cNvPr>
          <p:cNvSpPr txBox="1"/>
          <p:nvPr/>
        </p:nvSpPr>
        <p:spPr>
          <a:xfrm>
            <a:off x="3304877" y="4707545"/>
            <a:ext cx="5056384" cy="369332"/>
          </a:xfrm>
          <a:prstGeom prst="rect">
            <a:avLst/>
          </a:prstGeom>
          <a:noFill/>
        </p:spPr>
        <p:txBody>
          <a:bodyPr wrap="none" rtlCol="0">
            <a:spAutoFit/>
          </a:bodyPr>
          <a:lstStyle/>
          <a:p>
            <a:r>
              <a:rPr lang="en-US" b="1" dirty="0"/>
              <a:t>Hyperbolic Shape Consistent with presence of BEO.</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0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2000"/>
                                        <p:tgtEl>
                                          <p:spTgt spid="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2000"/>
                                        <p:tgtEl>
                                          <p:spTgt spid="54"/>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00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000"/>
                                        <p:tgtEl>
                                          <p:spTgt spid="55"/>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20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000"/>
                                        <p:tgtEl>
                                          <p:spTgt spid="59"/>
                                        </p:tgtEl>
                                      </p:cBhvr>
                                    </p:animEffect>
                                  </p:childTnLst>
                                </p:cTn>
                              </p:par>
                              <p:par>
                                <p:cTn id="39" presetID="10" presetClass="exit" presetSubtype="0" fill="hold" grpId="1" nodeType="withEffect">
                                  <p:stCondLst>
                                    <p:cond delay="0"/>
                                  </p:stCondLst>
                                  <p:childTnLst>
                                    <p:animEffect transition="out" filter="fade">
                                      <p:cBhvr>
                                        <p:cTn id="40" dur="2000"/>
                                        <p:tgtEl>
                                          <p:spTgt spid="54"/>
                                        </p:tgtEl>
                                      </p:cBhvr>
                                    </p:animEffect>
                                    <p:set>
                                      <p:cBhvr>
                                        <p:cTn id="41" dur="1" fill="hold">
                                          <p:stCondLst>
                                            <p:cond delay="1999"/>
                                          </p:stCondLst>
                                        </p:cTn>
                                        <p:tgtEl>
                                          <p:spTgt spid="54"/>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20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2000"/>
                                        <p:tgtEl>
                                          <p:spTgt spid="20"/>
                                        </p:tgtEl>
                                      </p:cBhvr>
                                    </p:animEffect>
                                  </p:childTnLst>
                                </p:cTn>
                              </p:par>
                              <p:par>
                                <p:cTn id="50" presetID="10" presetClass="exit" presetSubtype="0" fill="hold" grpId="1" nodeType="withEffect">
                                  <p:stCondLst>
                                    <p:cond delay="0"/>
                                  </p:stCondLst>
                                  <p:childTnLst>
                                    <p:animEffect transition="out" filter="fade">
                                      <p:cBhvr>
                                        <p:cTn id="51" dur="2000"/>
                                        <p:tgtEl>
                                          <p:spTgt spid="59"/>
                                        </p:tgtEl>
                                      </p:cBhvr>
                                    </p:animEffect>
                                    <p:set>
                                      <p:cBhvr>
                                        <p:cTn id="52" dur="1" fill="hold">
                                          <p:stCondLst>
                                            <p:cond delay="1999"/>
                                          </p:stCondLst>
                                        </p:cTn>
                                        <p:tgtEl>
                                          <p:spTgt spid="59"/>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000"/>
                                        <p:tgtEl>
                                          <p:spTgt spid="51"/>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2000"/>
                                        <p:tgtEl>
                                          <p:spTgt spid="29"/>
                                        </p:tgtEl>
                                      </p:cBhvr>
                                    </p:animEffect>
                                  </p:childTnLst>
                                </p:cTn>
                              </p:par>
                              <p:par>
                                <p:cTn id="59" presetID="10" presetClass="entr" presetSubtype="0" fill="hold" nodeType="with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fade">
                                      <p:cBhvr>
                                        <p:cTn id="61" dur="2000"/>
                                        <p:tgtEl>
                                          <p:spTgt spid="84"/>
                                        </p:tgtEl>
                                      </p:cBhvr>
                                    </p:animEffect>
                                  </p:childTnLst>
                                </p:cTn>
                              </p:par>
                              <p:par>
                                <p:cTn id="62" presetID="10" presetClass="entr" presetSubtype="0" fill="hold"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2000"/>
                                        <p:tgtEl>
                                          <p:spTgt spid="8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2000"/>
                                        <p:tgtEl>
                                          <p:spTgt spid="33"/>
                                        </p:tgtEl>
                                      </p:cBhvr>
                                    </p:animEffect>
                                  </p:childTnLst>
                                </p:cTn>
                              </p:par>
                              <p:par>
                                <p:cTn id="68" presetID="10" presetClass="entr" presetSubtype="0" fill="hold" nodeType="withEffect">
                                  <p:stCondLst>
                                    <p:cond delay="0"/>
                                  </p:stCondLst>
                                  <p:childTnLst>
                                    <p:set>
                                      <p:cBhvr>
                                        <p:cTn id="69" dur="1" fill="hold">
                                          <p:stCondLst>
                                            <p:cond delay="0"/>
                                          </p:stCondLst>
                                        </p:cTn>
                                        <p:tgtEl>
                                          <p:spTgt spid="104453"/>
                                        </p:tgtEl>
                                        <p:attrNameLst>
                                          <p:attrName>style.visibility</p:attrName>
                                        </p:attrNameLst>
                                      </p:cBhvr>
                                      <p:to>
                                        <p:strVal val="visible"/>
                                      </p:to>
                                    </p:set>
                                    <p:animEffect transition="in" filter="fade">
                                      <p:cBhvr>
                                        <p:cTn id="70" dur="2000"/>
                                        <p:tgtEl>
                                          <p:spTgt spid="10445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fade">
                                      <p:cBhvr>
                                        <p:cTn id="75" dur="2000"/>
                                        <p:tgtEl>
                                          <p:spTgt spid="86"/>
                                        </p:tgtEl>
                                      </p:cBhvr>
                                    </p:animEffect>
                                  </p:childTnLst>
                                </p:cTn>
                              </p:par>
                              <p:par>
                                <p:cTn id="76" presetID="10" presetClass="entr" presetSubtype="0"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fade">
                                      <p:cBhvr>
                                        <p:cTn id="78" dur="2000"/>
                                        <p:tgtEl>
                                          <p:spTgt spid="87"/>
                                        </p:tgtEl>
                                      </p:cBhvr>
                                    </p:animEffect>
                                  </p:childTnLst>
                                </p:cTn>
                              </p:par>
                              <p:par>
                                <p:cTn id="79" presetID="10" presetClass="entr" presetSubtype="0"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fade">
                                      <p:cBhvr>
                                        <p:cTn id="81" dur="2000"/>
                                        <p:tgtEl>
                                          <p:spTgt spid="89"/>
                                        </p:tgtEl>
                                      </p:cBhvr>
                                    </p:animEffect>
                                  </p:childTnLst>
                                </p:cTn>
                              </p:par>
                              <p:par>
                                <p:cTn id="82" presetID="10" presetClass="entr" presetSubtype="0" fill="hold"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2000"/>
                                        <p:tgtEl>
                                          <p:spTgt spid="88"/>
                                        </p:tgtEl>
                                      </p:cBhvr>
                                    </p:animEffect>
                                  </p:childTnLst>
                                </p:cTn>
                              </p:par>
                              <p:par>
                                <p:cTn id="85" presetID="10" presetClass="entr" presetSubtype="0" fill="hold" nodeType="with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fade">
                                      <p:cBhvr>
                                        <p:cTn id="87" dur="2000"/>
                                        <p:tgtEl>
                                          <p:spTgt spid="90"/>
                                        </p:tgtEl>
                                      </p:cBhvr>
                                    </p:animEffect>
                                  </p:childTnLst>
                                </p:cTn>
                              </p:par>
                              <p:par>
                                <p:cTn id="88" presetID="10" presetClass="entr" presetSubtype="0" fill="hold" nodeType="with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2000"/>
                                        <p:tgtEl>
                                          <p:spTgt spid="9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2000"/>
                                        <p:tgtEl>
                                          <p:spTgt spid="9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fade">
                                      <p:cBhvr>
                                        <p:cTn id="9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92" grpId="0"/>
      <p:bldP spid="54" grpId="0" animBg="1"/>
      <p:bldP spid="54" grpId="1" animBg="1"/>
      <p:bldP spid="59" grpId="0" animBg="1"/>
      <p:bldP spid="59"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160" y="79376"/>
            <a:ext cx="7442522" cy="858174"/>
          </a:xfrm>
          <a:solidFill>
            <a:schemeClr val="bg1"/>
          </a:solidFill>
        </p:spPr>
        <p:txBody>
          <a:bodyPr/>
          <a:lstStyle/>
          <a:p>
            <a:r>
              <a:rPr lang="en-US" dirty="0"/>
              <a:t>Most Discriminative Features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471" y="1629139"/>
            <a:ext cx="8816858" cy="5181600"/>
          </a:xfrm>
        </p:spPr>
      </p:pic>
      <p:sp>
        <p:nvSpPr>
          <p:cNvPr id="3" name="Slide Number Placeholder 2"/>
          <p:cNvSpPr>
            <a:spLocks noGrp="1"/>
          </p:cNvSpPr>
          <p:nvPr>
            <p:ph type="sldNum" sz="quarter" idx="12"/>
          </p:nvPr>
        </p:nvSpPr>
        <p:spPr/>
        <p:txBody>
          <a:bodyPr/>
          <a:lstStyle/>
          <a:p>
            <a:fld id="{541668AA-79AC-4DC8-A911-BC1DB94E86F8}" type="slidenum">
              <a:rPr lang="en-US" smtClean="0"/>
              <a:pPr/>
              <a:t>32</a:t>
            </a:fld>
            <a:endParaRPr lang="en-US"/>
          </a:p>
        </p:txBody>
      </p:sp>
    </p:spTree>
    <p:extLst>
      <p:ext uri="{BB962C8B-B14F-4D97-AF65-F5344CB8AC3E}">
        <p14:creationId xmlns:p14="http://schemas.microsoft.com/office/powerpoint/2010/main" val="1599875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0CBF-2D1C-4CAB-B1EC-75B7457E0523}"/>
              </a:ext>
            </a:extLst>
          </p:cNvPr>
          <p:cNvSpPr>
            <a:spLocks noGrp="1"/>
          </p:cNvSpPr>
          <p:nvPr>
            <p:ph type="title"/>
          </p:nvPr>
        </p:nvSpPr>
        <p:spPr>
          <a:xfrm>
            <a:off x="531222" y="35830"/>
            <a:ext cx="7532915" cy="1063625"/>
          </a:xfrm>
          <a:solidFill>
            <a:schemeClr val="bg1"/>
          </a:solidFill>
        </p:spPr>
        <p:txBody>
          <a:bodyPr/>
          <a:lstStyle/>
          <a:p>
            <a:r>
              <a:rPr lang="en-US" dirty="0"/>
              <a:t>BEO Clustering Experiment</a:t>
            </a:r>
          </a:p>
        </p:txBody>
      </p:sp>
      <p:sp>
        <p:nvSpPr>
          <p:cNvPr id="3" name="Content Placeholder 2">
            <a:extLst>
              <a:ext uri="{FF2B5EF4-FFF2-40B4-BE49-F238E27FC236}">
                <a16:creationId xmlns:a16="http://schemas.microsoft.com/office/drawing/2014/main" id="{BE023369-C0D1-485D-9397-E593F7031D20}"/>
              </a:ext>
            </a:extLst>
          </p:cNvPr>
          <p:cNvSpPr>
            <a:spLocks noGrp="1"/>
          </p:cNvSpPr>
          <p:nvPr>
            <p:ph idx="1"/>
          </p:nvPr>
        </p:nvSpPr>
        <p:spPr/>
        <p:txBody>
          <a:bodyPr/>
          <a:lstStyle/>
          <a:p>
            <a:r>
              <a:rPr lang="en-US" dirty="0"/>
              <a:t>Data consist of 500 Diverse BEOs and 500 FA.</a:t>
            </a:r>
          </a:p>
          <a:p>
            <a:r>
              <a:rPr lang="en-US" dirty="0"/>
              <a:t>FCMI run with only the most discriminative EHD features with 10 TC.</a:t>
            </a:r>
          </a:p>
          <a:p>
            <a:pPr marL="457200" indent="-457200">
              <a:buFont typeface="+mj-lt"/>
              <a:buAutoNum type="arabicPeriod"/>
            </a:pPr>
            <a:r>
              <a:rPr lang="en-US" dirty="0"/>
              <a:t>1</a:t>
            </a:r>
            <a:r>
              <a:rPr lang="en-US" baseline="30000" dirty="0"/>
              <a:t>st</a:t>
            </a:r>
            <a:r>
              <a:rPr lang="en-US" dirty="0"/>
              <a:t> goal was to locate clusters with distinctive BEO types and characteristics.</a:t>
            </a:r>
          </a:p>
          <a:p>
            <a:pPr marL="457200" indent="-457200">
              <a:buFont typeface="+mj-lt"/>
              <a:buAutoNum type="arabicPeriod"/>
            </a:pPr>
            <a:r>
              <a:rPr lang="en-US" dirty="0"/>
              <a:t>2</a:t>
            </a:r>
            <a:r>
              <a:rPr lang="en-US" baseline="30000" dirty="0"/>
              <a:t>nd</a:t>
            </a:r>
            <a:r>
              <a:rPr lang="en-US" dirty="0"/>
              <a:t> goal was to investigate viability of using Embedded Feature Space-based classification with the TCs.</a:t>
            </a:r>
          </a:p>
        </p:txBody>
      </p:sp>
      <p:sp>
        <p:nvSpPr>
          <p:cNvPr id="4" name="Slide Number Placeholder 3">
            <a:extLst>
              <a:ext uri="{FF2B5EF4-FFF2-40B4-BE49-F238E27FC236}">
                <a16:creationId xmlns:a16="http://schemas.microsoft.com/office/drawing/2014/main" id="{82ECE5DE-30DD-45C3-854D-B23917EC881C}"/>
              </a:ext>
            </a:extLst>
          </p:cNvPr>
          <p:cNvSpPr>
            <a:spLocks noGrp="1"/>
          </p:cNvSpPr>
          <p:nvPr>
            <p:ph type="sldNum" sz="quarter" idx="12"/>
          </p:nvPr>
        </p:nvSpPr>
        <p:spPr/>
        <p:txBody>
          <a:bodyPr/>
          <a:lstStyle/>
          <a:p>
            <a:fld id="{541668AA-79AC-4DC8-A911-BC1DB94E86F8}" type="slidenum">
              <a:rPr lang="en-US" smtClean="0"/>
              <a:pPr/>
              <a:t>33</a:t>
            </a:fld>
            <a:endParaRPr lang="en-US"/>
          </a:p>
        </p:txBody>
      </p:sp>
    </p:spTree>
    <p:extLst>
      <p:ext uri="{BB962C8B-B14F-4D97-AF65-F5344CB8AC3E}">
        <p14:creationId xmlns:p14="http://schemas.microsoft.com/office/powerpoint/2010/main" val="999598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3925"/>
            <a:ext cx="9144000" cy="5811865"/>
          </a:xfrm>
          <a:prstGeom prst="rect">
            <a:avLst/>
          </a:prstGeom>
        </p:spPr>
      </p:pic>
      <p:sp>
        <p:nvSpPr>
          <p:cNvPr id="2" name="Title 1"/>
          <p:cNvSpPr>
            <a:spLocks noGrp="1"/>
          </p:cNvSpPr>
          <p:nvPr>
            <p:ph type="title"/>
          </p:nvPr>
        </p:nvSpPr>
        <p:spPr>
          <a:xfrm>
            <a:off x="544009" y="0"/>
            <a:ext cx="6342927" cy="1063625"/>
          </a:xfrm>
          <a:solidFill>
            <a:schemeClr val="bg1"/>
          </a:solidFill>
        </p:spPr>
        <p:txBody>
          <a:bodyPr/>
          <a:lstStyle/>
          <a:p>
            <a:r>
              <a:rPr lang="en-US" dirty="0"/>
              <a:t>Distinctive BEO Clusters</a:t>
            </a:r>
          </a:p>
        </p:txBody>
      </p:sp>
      <p:sp>
        <p:nvSpPr>
          <p:cNvPr id="5" name="TextBox 4"/>
          <p:cNvSpPr txBox="1"/>
          <p:nvPr/>
        </p:nvSpPr>
        <p:spPr>
          <a:xfrm>
            <a:off x="3460574" y="648260"/>
            <a:ext cx="2676695" cy="523220"/>
          </a:xfrm>
          <a:prstGeom prst="rect">
            <a:avLst/>
          </a:prstGeom>
          <a:noFill/>
        </p:spPr>
        <p:txBody>
          <a:bodyPr wrap="none" rtlCol="0">
            <a:spAutoFit/>
          </a:bodyPr>
          <a:lstStyle/>
          <a:p>
            <a:r>
              <a:rPr lang="en-US" sz="2800" b="1" dirty="0"/>
              <a:t>Target Concept 3</a:t>
            </a:r>
          </a:p>
        </p:txBody>
      </p:sp>
      <p:sp>
        <p:nvSpPr>
          <p:cNvPr id="3" name="Slide Number Placeholder 2"/>
          <p:cNvSpPr>
            <a:spLocks noGrp="1"/>
          </p:cNvSpPr>
          <p:nvPr>
            <p:ph type="sldNum" sz="quarter" idx="12"/>
          </p:nvPr>
        </p:nvSpPr>
        <p:spPr/>
        <p:txBody>
          <a:bodyPr/>
          <a:lstStyle/>
          <a:p>
            <a:fld id="{541668AA-79AC-4DC8-A911-BC1DB94E86F8}" type="slidenum">
              <a:rPr lang="en-US" smtClean="0"/>
              <a:pPr/>
              <a:t>34</a:t>
            </a:fld>
            <a:endParaRPr lang="en-US"/>
          </a:p>
        </p:txBody>
      </p:sp>
      <p:cxnSp>
        <p:nvCxnSpPr>
          <p:cNvPr id="7" name="Straight Arrow Connector 6">
            <a:extLst>
              <a:ext uri="{FF2B5EF4-FFF2-40B4-BE49-F238E27FC236}">
                <a16:creationId xmlns:a16="http://schemas.microsoft.com/office/drawing/2014/main" id="{5FBEC6B0-51C7-49B3-A64D-EC7B9F1B1E39}"/>
              </a:ext>
            </a:extLst>
          </p:cNvPr>
          <p:cNvCxnSpPr/>
          <p:nvPr/>
        </p:nvCxnSpPr>
        <p:spPr>
          <a:xfrm>
            <a:off x="2447109" y="4180114"/>
            <a:ext cx="1013465"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E6DEE6D7-19B8-45A2-8C20-54B110215FA2}"/>
              </a:ext>
            </a:extLst>
          </p:cNvPr>
          <p:cNvSpPr txBox="1"/>
          <p:nvPr/>
        </p:nvSpPr>
        <p:spPr>
          <a:xfrm>
            <a:off x="2613042" y="3810782"/>
            <a:ext cx="689612" cy="369332"/>
          </a:xfrm>
          <a:prstGeom prst="rect">
            <a:avLst/>
          </a:prstGeom>
          <a:noFill/>
        </p:spPr>
        <p:txBody>
          <a:bodyPr wrap="none" rtlCol="0">
            <a:spAutoFit/>
          </a:bodyPr>
          <a:lstStyle/>
          <a:p>
            <a:r>
              <a:rPr lang="en-US" b="1" dirty="0">
                <a:solidFill>
                  <a:srgbClr val="FF0000"/>
                </a:solidFill>
              </a:rPr>
              <a:t>Inner</a:t>
            </a:r>
          </a:p>
        </p:txBody>
      </p:sp>
      <p:cxnSp>
        <p:nvCxnSpPr>
          <p:cNvPr id="9" name="Straight Arrow Connector 8">
            <a:extLst>
              <a:ext uri="{FF2B5EF4-FFF2-40B4-BE49-F238E27FC236}">
                <a16:creationId xmlns:a16="http://schemas.microsoft.com/office/drawing/2014/main" id="{F87F7EB2-06E4-4997-B442-A8ADD331A811}"/>
              </a:ext>
            </a:extLst>
          </p:cNvPr>
          <p:cNvCxnSpPr/>
          <p:nvPr/>
        </p:nvCxnSpPr>
        <p:spPr>
          <a:xfrm>
            <a:off x="6500961" y="4193173"/>
            <a:ext cx="1013465"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65AEFF5D-3410-48DB-A7BA-21AF85916DFE}"/>
              </a:ext>
            </a:extLst>
          </p:cNvPr>
          <p:cNvSpPr txBox="1"/>
          <p:nvPr/>
        </p:nvSpPr>
        <p:spPr>
          <a:xfrm>
            <a:off x="6666894" y="3823841"/>
            <a:ext cx="689612" cy="369332"/>
          </a:xfrm>
          <a:prstGeom prst="rect">
            <a:avLst/>
          </a:prstGeom>
          <a:noFill/>
        </p:spPr>
        <p:txBody>
          <a:bodyPr wrap="none" rtlCol="0">
            <a:spAutoFit/>
          </a:bodyPr>
          <a:lstStyle/>
          <a:p>
            <a:r>
              <a:rPr lang="en-US" b="1" dirty="0">
                <a:solidFill>
                  <a:srgbClr val="FF0000"/>
                </a:solidFill>
              </a:rPr>
              <a:t>Inner</a:t>
            </a:r>
          </a:p>
        </p:txBody>
      </p:sp>
      <p:cxnSp>
        <p:nvCxnSpPr>
          <p:cNvPr id="11" name="Straight Arrow Connector 10">
            <a:extLst>
              <a:ext uri="{FF2B5EF4-FFF2-40B4-BE49-F238E27FC236}">
                <a16:creationId xmlns:a16="http://schemas.microsoft.com/office/drawing/2014/main" id="{D6892BD3-9891-4643-AEB2-35BE3A257A9E}"/>
              </a:ext>
            </a:extLst>
          </p:cNvPr>
          <p:cNvCxnSpPr/>
          <p:nvPr/>
        </p:nvCxnSpPr>
        <p:spPr>
          <a:xfrm>
            <a:off x="622657" y="6109069"/>
            <a:ext cx="1013465"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1D3F4D60-BA53-47D9-85FD-1F0A5680BB6F}"/>
              </a:ext>
            </a:extLst>
          </p:cNvPr>
          <p:cNvSpPr txBox="1"/>
          <p:nvPr/>
        </p:nvSpPr>
        <p:spPr>
          <a:xfrm>
            <a:off x="788590" y="5739737"/>
            <a:ext cx="738087" cy="369332"/>
          </a:xfrm>
          <a:prstGeom prst="rect">
            <a:avLst/>
          </a:prstGeom>
          <a:noFill/>
        </p:spPr>
        <p:txBody>
          <a:bodyPr wrap="none" rtlCol="0">
            <a:spAutoFit/>
          </a:bodyPr>
          <a:lstStyle/>
          <a:p>
            <a:r>
              <a:rPr lang="en-US" b="1" dirty="0">
                <a:solidFill>
                  <a:srgbClr val="FF0000"/>
                </a:solidFill>
              </a:rPr>
              <a:t>Outer</a:t>
            </a:r>
          </a:p>
        </p:txBody>
      </p:sp>
      <p:cxnSp>
        <p:nvCxnSpPr>
          <p:cNvPr id="13" name="Straight Arrow Connector 12">
            <a:extLst>
              <a:ext uri="{FF2B5EF4-FFF2-40B4-BE49-F238E27FC236}">
                <a16:creationId xmlns:a16="http://schemas.microsoft.com/office/drawing/2014/main" id="{95BFFBDD-43C4-4D8F-89A0-E10A4768DF7F}"/>
              </a:ext>
            </a:extLst>
          </p:cNvPr>
          <p:cNvCxnSpPr/>
          <p:nvPr/>
        </p:nvCxnSpPr>
        <p:spPr>
          <a:xfrm>
            <a:off x="4519754" y="6122125"/>
            <a:ext cx="1013465"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E5A579F1-0D36-4AFD-A41C-30682DFEBB76}"/>
              </a:ext>
            </a:extLst>
          </p:cNvPr>
          <p:cNvSpPr txBox="1"/>
          <p:nvPr/>
        </p:nvSpPr>
        <p:spPr>
          <a:xfrm>
            <a:off x="4685687" y="5752793"/>
            <a:ext cx="738087" cy="369332"/>
          </a:xfrm>
          <a:prstGeom prst="rect">
            <a:avLst/>
          </a:prstGeom>
          <a:noFill/>
        </p:spPr>
        <p:txBody>
          <a:bodyPr wrap="none" rtlCol="0">
            <a:spAutoFit/>
          </a:bodyPr>
          <a:lstStyle/>
          <a:p>
            <a:r>
              <a:rPr lang="en-US" b="1" dirty="0">
                <a:solidFill>
                  <a:srgbClr val="FF0000"/>
                </a:solidFill>
              </a:rPr>
              <a:t>Outer</a:t>
            </a:r>
          </a:p>
        </p:txBody>
      </p:sp>
      <p:cxnSp>
        <p:nvCxnSpPr>
          <p:cNvPr id="15" name="Straight Arrow Connector 14">
            <a:extLst>
              <a:ext uri="{FF2B5EF4-FFF2-40B4-BE49-F238E27FC236}">
                <a16:creationId xmlns:a16="http://schemas.microsoft.com/office/drawing/2014/main" id="{317BAA8A-56AB-469A-AAE6-B7A9873EEB70}"/>
              </a:ext>
            </a:extLst>
          </p:cNvPr>
          <p:cNvCxnSpPr/>
          <p:nvPr/>
        </p:nvCxnSpPr>
        <p:spPr>
          <a:xfrm>
            <a:off x="8072862" y="6113420"/>
            <a:ext cx="1013465"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709F6EBE-EEF9-45BB-BEBB-5BE19E8A1126}"/>
              </a:ext>
            </a:extLst>
          </p:cNvPr>
          <p:cNvSpPr txBox="1"/>
          <p:nvPr/>
        </p:nvSpPr>
        <p:spPr>
          <a:xfrm>
            <a:off x="8238795" y="5744088"/>
            <a:ext cx="738087" cy="369332"/>
          </a:xfrm>
          <a:prstGeom prst="rect">
            <a:avLst/>
          </a:prstGeom>
          <a:noFill/>
        </p:spPr>
        <p:txBody>
          <a:bodyPr wrap="none" rtlCol="0">
            <a:spAutoFit/>
          </a:bodyPr>
          <a:lstStyle/>
          <a:p>
            <a:r>
              <a:rPr lang="en-US" b="1" dirty="0">
                <a:solidFill>
                  <a:srgbClr val="FF0000"/>
                </a:solidFill>
              </a:rPr>
              <a:t>Outer</a:t>
            </a:r>
          </a:p>
        </p:txBody>
      </p:sp>
    </p:spTree>
    <p:extLst>
      <p:ext uri="{BB962C8B-B14F-4D97-AF65-F5344CB8AC3E}">
        <p14:creationId xmlns:p14="http://schemas.microsoft.com/office/powerpoint/2010/main" val="83572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650"/>
            <a:ext cx="9144000" cy="5759866"/>
          </a:xfrm>
          <a:prstGeom prst="rect">
            <a:avLst/>
          </a:prstGeom>
        </p:spPr>
      </p:pic>
      <p:sp>
        <p:nvSpPr>
          <p:cNvPr id="2" name="Title 1"/>
          <p:cNvSpPr>
            <a:spLocks noGrp="1"/>
          </p:cNvSpPr>
          <p:nvPr>
            <p:ph type="title"/>
          </p:nvPr>
        </p:nvSpPr>
        <p:spPr>
          <a:xfrm>
            <a:off x="544009" y="0"/>
            <a:ext cx="6342927" cy="1063625"/>
          </a:xfrm>
          <a:solidFill>
            <a:schemeClr val="bg1"/>
          </a:solidFill>
        </p:spPr>
        <p:txBody>
          <a:bodyPr/>
          <a:lstStyle/>
          <a:p>
            <a:r>
              <a:rPr lang="en-US" dirty="0"/>
              <a:t>Distinctive BEO Clusters</a:t>
            </a:r>
          </a:p>
        </p:txBody>
      </p:sp>
      <p:sp>
        <p:nvSpPr>
          <p:cNvPr id="5" name="TextBox 4"/>
          <p:cNvSpPr txBox="1"/>
          <p:nvPr/>
        </p:nvSpPr>
        <p:spPr>
          <a:xfrm>
            <a:off x="3460574" y="648260"/>
            <a:ext cx="2676695" cy="523220"/>
          </a:xfrm>
          <a:prstGeom prst="rect">
            <a:avLst/>
          </a:prstGeom>
          <a:noFill/>
        </p:spPr>
        <p:txBody>
          <a:bodyPr wrap="none" rtlCol="0">
            <a:spAutoFit/>
          </a:bodyPr>
          <a:lstStyle/>
          <a:p>
            <a:r>
              <a:rPr lang="en-US" sz="2800" b="1" dirty="0"/>
              <a:t>Target Concept 4</a:t>
            </a:r>
          </a:p>
        </p:txBody>
      </p:sp>
      <p:sp>
        <p:nvSpPr>
          <p:cNvPr id="4" name="Slide Number Placeholder 3"/>
          <p:cNvSpPr>
            <a:spLocks noGrp="1"/>
          </p:cNvSpPr>
          <p:nvPr>
            <p:ph type="sldNum" sz="quarter" idx="12"/>
          </p:nvPr>
        </p:nvSpPr>
        <p:spPr/>
        <p:txBody>
          <a:bodyPr/>
          <a:lstStyle/>
          <a:p>
            <a:fld id="{541668AA-79AC-4DC8-A911-BC1DB94E86F8}" type="slidenum">
              <a:rPr lang="en-US" smtClean="0"/>
              <a:pPr/>
              <a:t>35</a:t>
            </a:fld>
            <a:endParaRPr lang="en-US"/>
          </a:p>
        </p:txBody>
      </p:sp>
      <p:cxnSp>
        <p:nvCxnSpPr>
          <p:cNvPr id="6" name="Straight Arrow Connector 5">
            <a:extLst>
              <a:ext uri="{FF2B5EF4-FFF2-40B4-BE49-F238E27FC236}">
                <a16:creationId xmlns:a16="http://schemas.microsoft.com/office/drawing/2014/main" id="{134AE4F8-C534-4868-9002-53DDB26422C7}"/>
              </a:ext>
            </a:extLst>
          </p:cNvPr>
          <p:cNvCxnSpPr/>
          <p:nvPr/>
        </p:nvCxnSpPr>
        <p:spPr>
          <a:xfrm>
            <a:off x="1014544" y="4184471"/>
            <a:ext cx="1013465"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F0C08DE3-0023-4683-8425-2BB7E4EE2525}"/>
              </a:ext>
            </a:extLst>
          </p:cNvPr>
          <p:cNvSpPr txBox="1"/>
          <p:nvPr/>
        </p:nvSpPr>
        <p:spPr>
          <a:xfrm>
            <a:off x="1180477" y="3815139"/>
            <a:ext cx="738087" cy="369332"/>
          </a:xfrm>
          <a:prstGeom prst="rect">
            <a:avLst/>
          </a:prstGeom>
          <a:noFill/>
        </p:spPr>
        <p:txBody>
          <a:bodyPr wrap="none" rtlCol="0">
            <a:spAutoFit/>
          </a:bodyPr>
          <a:lstStyle/>
          <a:p>
            <a:r>
              <a:rPr lang="en-US" b="1" dirty="0">
                <a:solidFill>
                  <a:srgbClr val="FF0000"/>
                </a:solidFill>
              </a:rPr>
              <a:t>Outer</a:t>
            </a:r>
          </a:p>
        </p:txBody>
      </p:sp>
      <p:cxnSp>
        <p:nvCxnSpPr>
          <p:cNvPr id="8" name="Straight Arrow Connector 7">
            <a:extLst>
              <a:ext uri="{FF2B5EF4-FFF2-40B4-BE49-F238E27FC236}">
                <a16:creationId xmlns:a16="http://schemas.microsoft.com/office/drawing/2014/main" id="{49754657-A4C3-42B1-8F9E-4A7A8CE0DE56}"/>
              </a:ext>
            </a:extLst>
          </p:cNvPr>
          <p:cNvCxnSpPr/>
          <p:nvPr/>
        </p:nvCxnSpPr>
        <p:spPr>
          <a:xfrm>
            <a:off x="4437020" y="4245431"/>
            <a:ext cx="1013465"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E3ABCD9E-3BEE-4818-B7F4-6CAE7725B59E}"/>
              </a:ext>
            </a:extLst>
          </p:cNvPr>
          <p:cNvSpPr txBox="1"/>
          <p:nvPr/>
        </p:nvSpPr>
        <p:spPr>
          <a:xfrm>
            <a:off x="4602953" y="3876099"/>
            <a:ext cx="738087" cy="369332"/>
          </a:xfrm>
          <a:prstGeom prst="rect">
            <a:avLst/>
          </a:prstGeom>
          <a:noFill/>
        </p:spPr>
        <p:txBody>
          <a:bodyPr wrap="none" rtlCol="0">
            <a:spAutoFit/>
          </a:bodyPr>
          <a:lstStyle/>
          <a:p>
            <a:r>
              <a:rPr lang="en-US" b="1" dirty="0">
                <a:solidFill>
                  <a:srgbClr val="FF0000"/>
                </a:solidFill>
              </a:rPr>
              <a:t>Outer</a:t>
            </a:r>
          </a:p>
        </p:txBody>
      </p:sp>
      <p:cxnSp>
        <p:nvCxnSpPr>
          <p:cNvPr id="10" name="Straight Arrow Connector 9">
            <a:extLst>
              <a:ext uri="{FF2B5EF4-FFF2-40B4-BE49-F238E27FC236}">
                <a16:creationId xmlns:a16="http://schemas.microsoft.com/office/drawing/2014/main" id="{61BD2CFC-E970-4AFD-A6F4-52417380ACBB}"/>
              </a:ext>
            </a:extLst>
          </p:cNvPr>
          <p:cNvCxnSpPr/>
          <p:nvPr/>
        </p:nvCxnSpPr>
        <p:spPr>
          <a:xfrm>
            <a:off x="7946585" y="4184473"/>
            <a:ext cx="1013465"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194ED484-0CB1-4781-AAA5-21438304D270}"/>
              </a:ext>
            </a:extLst>
          </p:cNvPr>
          <p:cNvSpPr txBox="1"/>
          <p:nvPr/>
        </p:nvSpPr>
        <p:spPr>
          <a:xfrm>
            <a:off x="8112518" y="3815141"/>
            <a:ext cx="738087" cy="369332"/>
          </a:xfrm>
          <a:prstGeom prst="rect">
            <a:avLst/>
          </a:prstGeom>
          <a:noFill/>
        </p:spPr>
        <p:txBody>
          <a:bodyPr wrap="none" rtlCol="0">
            <a:spAutoFit/>
          </a:bodyPr>
          <a:lstStyle/>
          <a:p>
            <a:r>
              <a:rPr lang="en-US" b="1" dirty="0">
                <a:solidFill>
                  <a:srgbClr val="FF0000"/>
                </a:solidFill>
              </a:rPr>
              <a:t>Outer</a:t>
            </a:r>
          </a:p>
        </p:txBody>
      </p:sp>
      <p:cxnSp>
        <p:nvCxnSpPr>
          <p:cNvPr id="12" name="Straight Arrow Connector 11">
            <a:extLst>
              <a:ext uri="{FF2B5EF4-FFF2-40B4-BE49-F238E27FC236}">
                <a16:creationId xmlns:a16="http://schemas.microsoft.com/office/drawing/2014/main" id="{34DEC48C-FE04-4639-AB74-C6810743D463}"/>
              </a:ext>
            </a:extLst>
          </p:cNvPr>
          <p:cNvCxnSpPr/>
          <p:nvPr/>
        </p:nvCxnSpPr>
        <p:spPr>
          <a:xfrm>
            <a:off x="2329538" y="5752011"/>
            <a:ext cx="1013465"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91FA7EA6-CAB9-4D24-9F7E-3B6E9189068F}"/>
              </a:ext>
            </a:extLst>
          </p:cNvPr>
          <p:cNvSpPr txBox="1"/>
          <p:nvPr/>
        </p:nvSpPr>
        <p:spPr>
          <a:xfrm>
            <a:off x="2495471" y="5382679"/>
            <a:ext cx="689612" cy="369332"/>
          </a:xfrm>
          <a:prstGeom prst="rect">
            <a:avLst/>
          </a:prstGeom>
          <a:noFill/>
        </p:spPr>
        <p:txBody>
          <a:bodyPr wrap="none" rtlCol="0">
            <a:spAutoFit/>
          </a:bodyPr>
          <a:lstStyle/>
          <a:p>
            <a:r>
              <a:rPr lang="en-US" b="1" dirty="0">
                <a:solidFill>
                  <a:srgbClr val="FF0000"/>
                </a:solidFill>
              </a:rPr>
              <a:t>Inner</a:t>
            </a:r>
          </a:p>
        </p:txBody>
      </p:sp>
      <p:cxnSp>
        <p:nvCxnSpPr>
          <p:cNvPr id="14" name="Straight Arrow Connector 13">
            <a:extLst>
              <a:ext uri="{FF2B5EF4-FFF2-40B4-BE49-F238E27FC236}">
                <a16:creationId xmlns:a16="http://schemas.microsoft.com/office/drawing/2014/main" id="{54CCE331-490A-45D5-B1AB-6761CCFB2A99}"/>
              </a:ext>
            </a:extLst>
          </p:cNvPr>
          <p:cNvCxnSpPr/>
          <p:nvPr/>
        </p:nvCxnSpPr>
        <p:spPr>
          <a:xfrm>
            <a:off x="6518374" y="5873943"/>
            <a:ext cx="1013465"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1212202F-B5A9-41C1-B338-110C45F7F5E2}"/>
              </a:ext>
            </a:extLst>
          </p:cNvPr>
          <p:cNvSpPr txBox="1"/>
          <p:nvPr/>
        </p:nvSpPr>
        <p:spPr>
          <a:xfrm>
            <a:off x="6684307" y="5504611"/>
            <a:ext cx="689612" cy="369332"/>
          </a:xfrm>
          <a:prstGeom prst="rect">
            <a:avLst/>
          </a:prstGeom>
          <a:noFill/>
        </p:spPr>
        <p:txBody>
          <a:bodyPr wrap="none" rtlCol="0">
            <a:spAutoFit/>
          </a:bodyPr>
          <a:lstStyle/>
          <a:p>
            <a:r>
              <a:rPr lang="en-US" b="1" dirty="0">
                <a:solidFill>
                  <a:srgbClr val="FF0000"/>
                </a:solidFill>
              </a:rPr>
              <a:t>Inner</a:t>
            </a:r>
          </a:p>
        </p:txBody>
      </p:sp>
    </p:spTree>
    <p:extLst>
      <p:ext uri="{BB962C8B-B14F-4D97-AF65-F5344CB8AC3E}">
        <p14:creationId xmlns:p14="http://schemas.microsoft.com/office/powerpoint/2010/main" val="13419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6312"/>
            <a:ext cx="9144000" cy="5770238"/>
          </a:xfrm>
          <a:prstGeom prst="rect">
            <a:avLst/>
          </a:prstGeom>
        </p:spPr>
      </p:pic>
      <p:sp>
        <p:nvSpPr>
          <p:cNvPr id="2" name="Title 1"/>
          <p:cNvSpPr>
            <a:spLocks noGrp="1"/>
          </p:cNvSpPr>
          <p:nvPr>
            <p:ph type="title"/>
          </p:nvPr>
        </p:nvSpPr>
        <p:spPr>
          <a:xfrm>
            <a:off x="544009" y="0"/>
            <a:ext cx="6342927" cy="1063625"/>
          </a:xfrm>
          <a:solidFill>
            <a:schemeClr val="bg1"/>
          </a:solidFill>
        </p:spPr>
        <p:txBody>
          <a:bodyPr/>
          <a:lstStyle/>
          <a:p>
            <a:r>
              <a:rPr lang="en-US" dirty="0"/>
              <a:t>Distinctive BEO Clusters</a:t>
            </a:r>
          </a:p>
        </p:txBody>
      </p:sp>
      <p:sp>
        <p:nvSpPr>
          <p:cNvPr id="5" name="TextBox 4"/>
          <p:cNvSpPr txBox="1"/>
          <p:nvPr/>
        </p:nvSpPr>
        <p:spPr>
          <a:xfrm>
            <a:off x="3460574" y="648260"/>
            <a:ext cx="2676695" cy="523220"/>
          </a:xfrm>
          <a:prstGeom prst="rect">
            <a:avLst/>
          </a:prstGeom>
          <a:noFill/>
        </p:spPr>
        <p:txBody>
          <a:bodyPr wrap="none" rtlCol="0">
            <a:spAutoFit/>
          </a:bodyPr>
          <a:lstStyle/>
          <a:p>
            <a:r>
              <a:rPr lang="en-US" sz="2800" b="1" dirty="0"/>
              <a:t>Target Concept 5</a:t>
            </a:r>
          </a:p>
        </p:txBody>
      </p:sp>
      <p:sp>
        <p:nvSpPr>
          <p:cNvPr id="3" name="Slide Number Placeholder 2"/>
          <p:cNvSpPr>
            <a:spLocks noGrp="1"/>
          </p:cNvSpPr>
          <p:nvPr>
            <p:ph type="sldNum" sz="quarter" idx="12"/>
          </p:nvPr>
        </p:nvSpPr>
        <p:spPr/>
        <p:txBody>
          <a:bodyPr/>
          <a:lstStyle/>
          <a:p>
            <a:fld id="{541668AA-79AC-4DC8-A911-BC1DB94E86F8}" type="slidenum">
              <a:rPr lang="en-US" smtClean="0"/>
              <a:pPr/>
              <a:t>36</a:t>
            </a:fld>
            <a:endParaRPr lang="en-US"/>
          </a:p>
        </p:txBody>
      </p:sp>
      <p:cxnSp>
        <p:nvCxnSpPr>
          <p:cNvPr id="6" name="Straight Arrow Connector 5">
            <a:extLst>
              <a:ext uri="{FF2B5EF4-FFF2-40B4-BE49-F238E27FC236}">
                <a16:creationId xmlns:a16="http://schemas.microsoft.com/office/drawing/2014/main" id="{92BC19E4-14DB-4467-9FB2-B2DEA4F17B9E}"/>
              </a:ext>
            </a:extLst>
          </p:cNvPr>
          <p:cNvCxnSpPr>
            <a:cxnSpLocks/>
          </p:cNvCxnSpPr>
          <p:nvPr/>
        </p:nvCxnSpPr>
        <p:spPr>
          <a:xfrm>
            <a:off x="5438509" y="4323811"/>
            <a:ext cx="3418108"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5F1F992E-5873-401B-9196-E9FE091534CD}"/>
              </a:ext>
            </a:extLst>
          </p:cNvPr>
          <p:cNvSpPr txBox="1"/>
          <p:nvPr/>
        </p:nvSpPr>
        <p:spPr>
          <a:xfrm>
            <a:off x="6745266" y="3954478"/>
            <a:ext cx="421462" cy="369332"/>
          </a:xfrm>
          <a:prstGeom prst="rect">
            <a:avLst/>
          </a:prstGeom>
          <a:noFill/>
        </p:spPr>
        <p:txBody>
          <a:bodyPr wrap="none" rtlCol="0">
            <a:spAutoFit/>
          </a:bodyPr>
          <a:lstStyle/>
          <a:p>
            <a:r>
              <a:rPr lang="en-US" b="1" dirty="0">
                <a:solidFill>
                  <a:srgbClr val="FF0000"/>
                </a:solidFill>
              </a:rPr>
              <a:t>CT</a:t>
            </a:r>
          </a:p>
        </p:txBody>
      </p:sp>
      <p:cxnSp>
        <p:nvCxnSpPr>
          <p:cNvPr id="9" name="Straight Arrow Connector 8">
            <a:extLst>
              <a:ext uri="{FF2B5EF4-FFF2-40B4-BE49-F238E27FC236}">
                <a16:creationId xmlns:a16="http://schemas.microsoft.com/office/drawing/2014/main" id="{548523EF-B07A-4B57-AE2A-95E1F9C0C2D4}"/>
              </a:ext>
            </a:extLst>
          </p:cNvPr>
          <p:cNvCxnSpPr>
            <a:cxnSpLocks/>
          </p:cNvCxnSpPr>
          <p:nvPr/>
        </p:nvCxnSpPr>
        <p:spPr>
          <a:xfrm>
            <a:off x="1193067" y="6287601"/>
            <a:ext cx="3418108"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3A1215E5-1AB9-4DD3-8571-EA1AC86E3313}"/>
              </a:ext>
            </a:extLst>
          </p:cNvPr>
          <p:cNvSpPr txBox="1"/>
          <p:nvPr/>
        </p:nvSpPr>
        <p:spPr>
          <a:xfrm>
            <a:off x="2665291" y="5979224"/>
            <a:ext cx="441083" cy="369332"/>
          </a:xfrm>
          <a:prstGeom prst="rect">
            <a:avLst/>
          </a:prstGeom>
          <a:noFill/>
        </p:spPr>
        <p:txBody>
          <a:bodyPr wrap="none" rtlCol="0">
            <a:spAutoFit/>
          </a:bodyPr>
          <a:lstStyle/>
          <a:p>
            <a:r>
              <a:rPr lang="en-US" b="1" dirty="0">
                <a:solidFill>
                  <a:srgbClr val="FF0000"/>
                </a:solidFill>
              </a:rPr>
              <a:t>DT</a:t>
            </a:r>
          </a:p>
        </p:txBody>
      </p:sp>
    </p:spTree>
    <p:extLst>
      <p:ext uri="{BB962C8B-B14F-4D97-AF65-F5344CB8AC3E}">
        <p14:creationId xmlns:p14="http://schemas.microsoft.com/office/powerpoint/2010/main" val="141096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39" y="1"/>
            <a:ext cx="7328543" cy="731520"/>
          </a:xfrm>
          <a:solidFill>
            <a:schemeClr val="bg1"/>
          </a:solidFill>
        </p:spPr>
        <p:txBody>
          <a:bodyPr/>
          <a:lstStyle/>
          <a:p>
            <a:r>
              <a:rPr lang="en-US" dirty="0"/>
              <a:t>Embedding Features with TCs</a:t>
            </a:r>
          </a:p>
        </p:txBody>
      </p:sp>
      <p:pic>
        <p:nvPicPr>
          <p:cNvPr id="5" name="Picture 4">
            <a:extLst>
              <a:ext uri="{FF2B5EF4-FFF2-40B4-BE49-F238E27FC236}">
                <a16:creationId xmlns:a16="http://schemas.microsoft.com/office/drawing/2014/main" id="{3E16DB40-8B20-4B56-B9B9-2167E159594D}"/>
              </a:ext>
            </a:extLst>
          </p:cNvPr>
          <p:cNvPicPr>
            <a:picLocks noChangeAspect="1"/>
          </p:cNvPicPr>
          <p:nvPr/>
        </p:nvPicPr>
        <p:blipFill rotWithShape="1">
          <a:blip r:embed="rId2">
            <a:extLst>
              <a:ext uri="{28A0092B-C50C-407E-A947-70E740481C1C}">
                <a14:useLocalDpi xmlns:a14="http://schemas.microsoft.com/office/drawing/2010/main" val="0"/>
              </a:ext>
            </a:extLst>
          </a:blip>
          <a:srcRect l="11904" t="35804" r="5347" b="36029"/>
          <a:stretch/>
        </p:blipFill>
        <p:spPr>
          <a:xfrm>
            <a:off x="45719" y="1054917"/>
            <a:ext cx="7566661" cy="1448790"/>
          </a:xfrm>
          <a:prstGeom prst="rect">
            <a:avLst/>
          </a:prstGeom>
        </p:spPr>
      </p:pic>
      <p:sp>
        <p:nvSpPr>
          <p:cNvPr id="3" name="Slide Number Placeholder 2"/>
          <p:cNvSpPr>
            <a:spLocks noGrp="1"/>
          </p:cNvSpPr>
          <p:nvPr>
            <p:ph type="sldNum" sz="quarter" idx="12"/>
          </p:nvPr>
        </p:nvSpPr>
        <p:spPr/>
        <p:txBody>
          <a:bodyPr/>
          <a:lstStyle/>
          <a:p>
            <a:fld id="{541668AA-79AC-4DC8-A911-BC1DB94E86F8}" type="slidenum">
              <a:rPr lang="en-US" smtClean="0"/>
              <a:pPr/>
              <a:t>37</a:t>
            </a:fld>
            <a:endParaRPr lang="en-US"/>
          </a:p>
        </p:txBody>
      </p:sp>
      <p:pic>
        <p:nvPicPr>
          <p:cNvPr id="6" name="Picture 1">
            <a:extLst>
              <a:ext uri="{FF2B5EF4-FFF2-40B4-BE49-F238E27FC236}">
                <a16:creationId xmlns:a16="http://schemas.microsoft.com/office/drawing/2014/main" id="{7307CE05-3EA5-40D3-81B2-614ED05B9919}"/>
              </a:ext>
            </a:extLst>
          </p:cNvPr>
          <p:cNvPicPr>
            <a:picLocks noChangeArrowheads="1"/>
          </p:cNvPicPr>
          <p:nvPr/>
        </p:nvPicPr>
        <p:blipFill rotWithShape="1">
          <a:blip r:embed="rId3">
            <a:extLst>
              <a:ext uri="{28A0092B-C50C-407E-A947-70E740481C1C}">
                <a14:useLocalDpi xmlns:a14="http://schemas.microsoft.com/office/drawing/2010/main" val="0"/>
              </a:ext>
            </a:extLst>
          </a:blip>
          <a:srcRect l="12987" t="8618" r="65701" b="23306"/>
          <a:stretch/>
        </p:blipFill>
        <p:spPr bwMode="auto">
          <a:xfrm>
            <a:off x="131863" y="2686050"/>
            <a:ext cx="1525487" cy="352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CE25712A-2057-4AD1-9714-61BCDBFDB80A}"/>
              </a:ext>
            </a:extLst>
          </p:cNvPr>
          <p:cNvCxnSpPr>
            <a:cxnSpLocks/>
          </p:cNvCxnSpPr>
          <p:nvPr/>
        </p:nvCxnSpPr>
        <p:spPr>
          <a:xfrm>
            <a:off x="1657350" y="2836583"/>
            <a:ext cx="1849307" cy="6945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CE3FF1B5-730D-460C-AC7A-C558A72708A8}"/>
                  </a:ext>
                </a:extLst>
              </p:cNvPr>
              <p:cNvSpPr/>
              <p:nvPr/>
            </p:nvSpPr>
            <p:spPr>
              <a:xfrm>
                <a:off x="3435977" y="3460923"/>
                <a:ext cx="482630" cy="479722"/>
              </a:xfrm>
              <a:prstGeom prst="ellipse">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𝑡</m:t>
                      </m:r>
                      <m:r>
                        <a:rPr lang="en-US" i="1" baseline="-25000" dirty="0" smtClean="0">
                          <a:solidFill>
                            <a:schemeClr val="tx1"/>
                          </a:solidFill>
                          <a:latin typeface="Cambria Math" panose="02040503050406030204" pitchFamily="18" charset="0"/>
                        </a:rPr>
                        <m:t>1</m:t>
                      </m:r>
                    </m:oMath>
                  </m:oMathPara>
                </a14:m>
                <a:endParaRPr lang="en-US" baseline="-25000" dirty="0">
                  <a:solidFill>
                    <a:schemeClr val="tx1"/>
                  </a:solidFill>
                </a:endParaRPr>
              </a:p>
            </p:txBody>
          </p:sp>
        </mc:Choice>
        <mc:Fallback>
          <p:sp>
            <p:nvSpPr>
              <p:cNvPr id="10" name="Oval 9">
                <a:extLst>
                  <a:ext uri="{FF2B5EF4-FFF2-40B4-BE49-F238E27FC236}">
                    <a16:creationId xmlns:a16="http://schemas.microsoft.com/office/drawing/2014/main" id="{CE3FF1B5-730D-460C-AC7A-C558A72708A8}"/>
                  </a:ext>
                </a:extLst>
              </p:cNvPr>
              <p:cNvSpPr>
                <a:spLocks noRot="1" noChangeAspect="1" noMove="1" noResize="1" noEditPoints="1" noAdjustHandles="1" noChangeArrowheads="1" noChangeShapeType="1" noTextEdit="1"/>
              </p:cNvSpPr>
              <p:nvPr/>
            </p:nvSpPr>
            <p:spPr>
              <a:xfrm>
                <a:off x="3435977" y="3460923"/>
                <a:ext cx="482630" cy="479722"/>
              </a:xfrm>
              <a:prstGeom prst="ellipse">
                <a:avLst/>
              </a:prstGeom>
              <a:blipFill>
                <a:blip r:embed="rId4"/>
                <a:stretch>
                  <a:fillRect/>
                </a:stretch>
              </a:blipFill>
              <a:ln w="19050">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CDA82A6-80A3-4A80-9531-4CA8665B95EF}"/>
              </a:ext>
            </a:extLst>
          </p:cNvPr>
          <p:cNvCxnSpPr>
            <a:cxnSpLocks/>
            <a:endCxn id="10" idx="2"/>
          </p:cNvCxnSpPr>
          <p:nvPr/>
        </p:nvCxnSpPr>
        <p:spPr>
          <a:xfrm>
            <a:off x="1668780" y="3128047"/>
            <a:ext cx="1767197" cy="5727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D14DA2F-4A88-43C4-8416-5B2BAA57EC8D}"/>
              </a:ext>
            </a:extLst>
          </p:cNvPr>
          <p:cNvSpPr txBox="1"/>
          <p:nvPr/>
        </p:nvSpPr>
        <p:spPr>
          <a:xfrm>
            <a:off x="1672909" y="5049736"/>
            <a:ext cx="348172" cy="369332"/>
          </a:xfrm>
          <a:prstGeom prst="rect">
            <a:avLst/>
          </a:prstGeom>
          <a:noFill/>
        </p:spPr>
        <p:txBody>
          <a:bodyPr wrap="none" rtlCol="0">
            <a:spAutoFit/>
          </a:bodyPr>
          <a:lstStyle/>
          <a:p>
            <a:r>
              <a:rPr lang="en-US" b="1" dirty="0"/>
              <a:t>…</a:t>
            </a:r>
          </a:p>
        </p:txBody>
      </p:sp>
      <p:cxnSp>
        <p:nvCxnSpPr>
          <p:cNvPr id="16" name="Straight Arrow Connector 15">
            <a:extLst>
              <a:ext uri="{FF2B5EF4-FFF2-40B4-BE49-F238E27FC236}">
                <a16:creationId xmlns:a16="http://schemas.microsoft.com/office/drawing/2014/main" id="{80726775-25D1-4E57-9EB4-3FFFF82E9248}"/>
              </a:ext>
            </a:extLst>
          </p:cNvPr>
          <p:cNvCxnSpPr>
            <a:cxnSpLocks/>
            <a:endCxn id="10" idx="3"/>
          </p:cNvCxnSpPr>
          <p:nvPr/>
        </p:nvCxnSpPr>
        <p:spPr>
          <a:xfrm flipV="1">
            <a:off x="1657350" y="3870391"/>
            <a:ext cx="1849307" cy="21888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7B18A1D-4CED-4E7E-A138-AA84BA056625}"/>
              </a:ext>
            </a:extLst>
          </p:cNvPr>
          <p:cNvCxnSpPr>
            <a:cxnSpLocks/>
            <a:endCxn id="10" idx="2"/>
          </p:cNvCxnSpPr>
          <p:nvPr/>
        </p:nvCxnSpPr>
        <p:spPr>
          <a:xfrm>
            <a:off x="1668780" y="3519925"/>
            <a:ext cx="1767197" cy="1808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B1F7334-6DF8-4E48-9281-66C7FDF2E8B8}"/>
              </a:ext>
            </a:extLst>
          </p:cNvPr>
          <p:cNvSpPr txBox="1"/>
          <p:nvPr/>
        </p:nvSpPr>
        <p:spPr>
          <a:xfrm>
            <a:off x="3172746" y="3027745"/>
            <a:ext cx="967573" cy="369332"/>
          </a:xfrm>
          <a:prstGeom prst="rect">
            <a:avLst/>
          </a:prstGeom>
          <a:noFill/>
        </p:spPr>
        <p:txBody>
          <a:bodyPr wrap="none" rtlCol="0">
            <a:spAutoFit/>
          </a:bodyPr>
          <a:lstStyle/>
          <a:p>
            <a:r>
              <a:rPr lang="en-US" b="1" dirty="0"/>
              <a:t>Min </a:t>
            </a:r>
            <a:r>
              <a:rPr lang="en-US" b="1" dirty="0" err="1"/>
              <a:t>dist</a:t>
            </a:r>
            <a:endParaRPr lang="en-US" b="1" dirty="0"/>
          </a:p>
        </p:txBody>
      </p:sp>
      <p:cxnSp>
        <p:nvCxnSpPr>
          <p:cNvPr id="28" name="Straight Arrow Connector 27">
            <a:extLst>
              <a:ext uri="{FF2B5EF4-FFF2-40B4-BE49-F238E27FC236}">
                <a16:creationId xmlns:a16="http://schemas.microsoft.com/office/drawing/2014/main" id="{E4A5C473-D9B9-4A52-A629-2740493ABF7A}"/>
              </a:ext>
            </a:extLst>
          </p:cNvPr>
          <p:cNvCxnSpPr>
            <a:cxnSpLocks/>
            <a:endCxn id="29" idx="1"/>
          </p:cNvCxnSpPr>
          <p:nvPr/>
        </p:nvCxnSpPr>
        <p:spPr>
          <a:xfrm>
            <a:off x="1657350" y="2835209"/>
            <a:ext cx="1841687" cy="127127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9" name="Oval 28">
                <a:extLst>
                  <a:ext uri="{FF2B5EF4-FFF2-40B4-BE49-F238E27FC236}">
                    <a16:creationId xmlns:a16="http://schemas.microsoft.com/office/drawing/2014/main" id="{C4B4F03A-996B-4A03-8831-9B4C9189BF8E}"/>
                  </a:ext>
                </a:extLst>
              </p:cNvPr>
              <p:cNvSpPr/>
              <p:nvPr/>
            </p:nvSpPr>
            <p:spPr>
              <a:xfrm>
                <a:off x="3428357" y="4036233"/>
                <a:ext cx="482630" cy="47972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𝑡</m:t>
                      </m:r>
                      <m:r>
                        <a:rPr lang="en-US" i="1" baseline="-25000" dirty="0" smtClean="0">
                          <a:solidFill>
                            <a:srgbClr val="FF0000"/>
                          </a:solidFill>
                          <a:latin typeface="Cambria Math" panose="02040503050406030204" pitchFamily="18" charset="0"/>
                        </a:rPr>
                        <m:t>2</m:t>
                      </m:r>
                    </m:oMath>
                  </m:oMathPara>
                </a14:m>
                <a:endParaRPr lang="en-US" baseline="-25000" dirty="0">
                  <a:solidFill>
                    <a:srgbClr val="FF0000"/>
                  </a:solidFill>
                </a:endParaRPr>
              </a:p>
            </p:txBody>
          </p:sp>
        </mc:Choice>
        <mc:Fallback>
          <p:sp>
            <p:nvSpPr>
              <p:cNvPr id="29" name="Oval 28">
                <a:extLst>
                  <a:ext uri="{FF2B5EF4-FFF2-40B4-BE49-F238E27FC236}">
                    <a16:creationId xmlns:a16="http://schemas.microsoft.com/office/drawing/2014/main" id="{C4B4F03A-996B-4A03-8831-9B4C9189BF8E}"/>
                  </a:ext>
                </a:extLst>
              </p:cNvPr>
              <p:cNvSpPr>
                <a:spLocks noRot="1" noChangeAspect="1" noMove="1" noResize="1" noEditPoints="1" noAdjustHandles="1" noChangeArrowheads="1" noChangeShapeType="1" noTextEdit="1"/>
              </p:cNvSpPr>
              <p:nvPr/>
            </p:nvSpPr>
            <p:spPr>
              <a:xfrm>
                <a:off x="3428357" y="4036233"/>
                <a:ext cx="482630" cy="479722"/>
              </a:xfrm>
              <a:prstGeom prst="ellipse">
                <a:avLst/>
              </a:prstGeom>
              <a:blipFill>
                <a:blip r:embed="rId5"/>
                <a:stretch>
                  <a:fillRect/>
                </a:stretch>
              </a:blipFill>
              <a:ln w="19050">
                <a:solidFill>
                  <a:srgbClr val="FF0000"/>
                </a:solid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E2C54A96-8119-43C3-A6A7-CFDAC64F9363}"/>
              </a:ext>
            </a:extLst>
          </p:cNvPr>
          <p:cNvCxnSpPr>
            <a:cxnSpLocks/>
            <a:endCxn id="29" idx="1"/>
          </p:cNvCxnSpPr>
          <p:nvPr/>
        </p:nvCxnSpPr>
        <p:spPr>
          <a:xfrm>
            <a:off x="1689239" y="3128047"/>
            <a:ext cx="1809798" cy="9784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6E77609-5C99-470F-AC39-32DA041C07D6}"/>
              </a:ext>
            </a:extLst>
          </p:cNvPr>
          <p:cNvCxnSpPr>
            <a:cxnSpLocks/>
            <a:endCxn id="29" idx="3"/>
          </p:cNvCxnSpPr>
          <p:nvPr/>
        </p:nvCxnSpPr>
        <p:spPr>
          <a:xfrm flipV="1">
            <a:off x="1657350" y="4445701"/>
            <a:ext cx="1841687" cy="15849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2AE62FB-297A-4D62-8B8E-8457C24BE8FA}"/>
              </a:ext>
            </a:extLst>
          </p:cNvPr>
          <p:cNvCxnSpPr>
            <a:cxnSpLocks/>
            <a:endCxn id="29" idx="2"/>
          </p:cNvCxnSpPr>
          <p:nvPr/>
        </p:nvCxnSpPr>
        <p:spPr>
          <a:xfrm>
            <a:off x="1657350" y="3531177"/>
            <a:ext cx="1771007" cy="7449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280AF5D-96BC-48C7-BD64-5ED246F9EC32}"/>
              </a:ext>
            </a:extLst>
          </p:cNvPr>
          <p:cNvCxnSpPr>
            <a:cxnSpLocks/>
            <a:endCxn id="40" idx="1"/>
          </p:cNvCxnSpPr>
          <p:nvPr/>
        </p:nvCxnSpPr>
        <p:spPr>
          <a:xfrm>
            <a:off x="1657350" y="3128047"/>
            <a:ext cx="1841687" cy="276159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0" name="Oval 39">
                <a:extLst>
                  <a:ext uri="{FF2B5EF4-FFF2-40B4-BE49-F238E27FC236}">
                    <a16:creationId xmlns:a16="http://schemas.microsoft.com/office/drawing/2014/main" id="{FC230DE5-C2FE-4CBA-8BCB-A9ED4A024BEB}"/>
                  </a:ext>
                </a:extLst>
              </p:cNvPr>
              <p:cNvSpPr/>
              <p:nvPr/>
            </p:nvSpPr>
            <p:spPr>
              <a:xfrm>
                <a:off x="3428357" y="5819383"/>
                <a:ext cx="482630" cy="479722"/>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rgbClr val="00B050"/>
                          </a:solidFill>
                          <a:latin typeface="Cambria Math" panose="02040503050406030204" pitchFamily="18" charset="0"/>
                        </a:rPr>
                        <m:t>𝑡</m:t>
                      </m:r>
                      <m:r>
                        <a:rPr lang="en-US" i="1" baseline="-25000" dirty="0" err="1">
                          <a:solidFill>
                            <a:srgbClr val="00B050"/>
                          </a:solidFill>
                          <a:latin typeface="Cambria Math" panose="02040503050406030204" pitchFamily="18" charset="0"/>
                        </a:rPr>
                        <m:t>𝐾</m:t>
                      </m:r>
                    </m:oMath>
                  </m:oMathPara>
                </a14:m>
                <a:endParaRPr lang="en-US" baseline="-25000" dirty="0">
                  <a:solidFill>
                    <a:srgbClr val="00B050"/>
                  </a:solidFill>
                </a:endParaRPr>
              </a:p>
            </p:txBody>
          </p:sp>
        </mc:Choice>
        <mc:Fallback>
          <p:sp>
            <p:nvSpPr>
              <p:cNvPr id="40" name="Oval 39">
                <a:extLst>
                  <a:ext uri="{FF2B5EF4-FFF2-40B4-BE49-F238E27FC236}">
                    <a16:creationId xmlns:a16="http://schemas.microsoft.com/office/drawing/2014/main" id="{FC230DE5-C2FE-4CBA-8BCB-A9ED4A024BEB}"/>
                  </a:ext>
                </a:extLst>
              </p:cNvPr>
              <p:cNvSpPr>
                <a:spLocks noRot="1" noChangeAspect="1" noMove="1" noResize="1" noEditPoints="1" noAdjustHandles="1" noChangeArrowheads="1" noChangeShapeType="1" noTextEdit="1"/>
              </p:cNvSpPr>
              <p:nvPr/>
            </p:nvSpPr>
            <p:spPr>
              <a:xfrm>
                <a:off x="3428357" y="5819383"/>
                <a:ext cx="482630" cy="479722"/>
              </a:xfrm>
              <a:prstGeom prst="ellipse">
                <a:avLst/>
              </a:prstGeom>
              <a:blipFill>
                <a:blip r:embed="rId6"/>
                <a:stretch>
                  <a:fillRect/>
                </a:stretch>
              </a:blipFill>
              <a:ln w="19050">
                <a:solidFill>
                  <a:srgbClr val="00B050"/>
                </a:solidFill>
              </a:ln>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C02CB3FB-3034-4E00-A150-BB179A8AF91C}"/>
              </a:ext>
            </a:extLst>
          </p:cNvPr>
          <p:cNvCxnSpPr>
            <a:cxnSpLocks/>
            <a:endCxn id="40" idx="1"/>
          </p:cNvCxnSpPr>
          <p:nvPr/>
        </p:nvCxnSpPr>
        <p:spPr>
          <a:xfrm>
            <a:off x="1657350" y="2827103"/>
            <a:ext cx="1841687" cy="306253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35055AD-599B-44A3-9565-0728CE6A1ADF}"/>
              </a:ext>
            </a:extLst>
          </p:cNvPr>
          <p:cNvCxnSpPr>
            <a:cxnSpLocks/>
            <a:endCxn id="40" idx="2"/>
          </p:cNvCxnSpPr>
          <p:nvPr/>
        </p:nvCxnSpPr>
        <p:spPr>
          <a:xfrm>
            <a:off x="1668780" y="6030690"/>
            <a:ext cx="1759577" cy="2855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695BC62-9D44-49E0-B8C4-00963CCDBEA3}"/>
              </a:ext>
            </a:extLst>
          </p:cNvPr>
          <p:cNvCxnSpPr>
            <a:cxnSpLocks/>
            <a:endCxn id="40" idx="2"/>
          </p:cNvCxnSpPr>
          <p:nvPr/>
        </p:nvCxnSpPr>
        <p:spPr>
          <a:xfrm>
            <a:off x="1657350" y="3492665"/>
            <a:ext cx="1771007" cy="256657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6CC4E2BC-97A7-40D5-8DF6-99FF54FC4571}"/>
                  </a:ext>
                </a:extLst>
              </p:cNvPr>
              <p:cNvSpPr txBox="1"/>
              <p:nvPr/>
            </p:nvSpPr>
            <p:spPr>
              <a:xfrm>
                <a:off x="3222079" y="6404002"/>
                <a:ext cx="2699842" cy="369332"/>
              </a:xfrm>
              <a:prstGeom prst="rect">
                <a:avLst/>
              </a:prstGeom>
              <a:noFill/>
            </p:spPr>
            <p:txBody>
              <a:bodyPr wrap="none" rtlCol="0">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𝐾</m:t>
                        </m:r>
                      </m:sub>
                    </m:sSub>
                  </m:oMath>
                </a14:m>
                <a:r>
                  <a:rPr lang="en-US" dirty="0"/>
                  <a:t>,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1</m:t>
                        </m:r>
                      </m:sub>
                      <m:sup>
                        <m:r>
                          <a:rPr lang="en-US" i="1" dirty="0">
                            <a:latin typeface="Cambria Math" panose="02040503050406030204" pitchFamily="18" charset="0"/>
                          </a:rPr>
                          <m:t>−</m:t>
                        </m:r>
                      </m:sup>
                    </m:sSubSup>
                  </m:oMath>
                </a14:m>
                <a:r>
                  <a:rPr lang="en-US" dirty="0"/>
                  <a:t>,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2</m:t>
                        </m:r>
                      </m:sub>
                      <m:sup>
                        <m:r>
                          <a:rPr lang="en-US" i="1" dirty="0">
                            <a:latin typeface="Cambria Math" panose="02040503050406030204" pitchFamily="18" charset="0"/>
                          </a:rPr>
                          <m:t>−</m:t>
                        </m:r>
                      </m:sup>
                    </m:sSubSup>
                    <m:r>
                      <a:rPr lang="en-US" i="1" dirty="0">
                        <a:latin typeface="Cambria Math" panose="02040503050406030204" pitchFamily="18" charset="0"/>
                      </a:rPr>
                      <m:t>, </m:t>
                    </m:r>
                  </m:oMath>
                </a14:m>
                <a:r>
                  <a:rPr lang="en-US" dirty="0"/>
                  <a:t>…,</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𝐿</m:t>
                        </m:r>
                      </m:sub>
                      <m:sup>
                        <m:r>
                          <a:rPr lang="en-US" i="1" dirty="0">
                            <a:latin typeface="Cambria Math" panose="02040503050406030204" pitchFamily="18" charset="0"/>
                          </a:rPr>
                          <m:t>−</m:t>
                        </m:r>
                      </m:sup>
                    </m:sSubSup>
                  </m:oMath>
                </a14:m>
                <a:endParaRPr lang="en-US" dirty="0"/>
              </a:p>
            </p:txBody>
          </p:sp>
        </mc:Choice>
        <mc:Fallback>
          <p:sp>
            <p:nvSpPr>
              <p:cNvPr id="49" name="TextBox 48">
                <a:extLst>
                  <a:ext uri="{FF2B5EF4-FFF2-40B4-BE49-F238E27FC236}">
                    <a16:creationId xmlns:a16="http://schemas.microsoft.com/office/drawing/2014/main" id="{6CC4E2BC-97A7-40D5-8DF6-99FF54FC4571}"/>
                  </a:ext>
                </a:extLst>
              </p:cNvPr>
              <p:cNvSpPr txBox="1">
                <a:spLocks noRot="1" noChangeAspect="1" noMove="1" noResize="1" noEditPoints="1" noAdjustHandles="1" noChangeArrowheads="1" noChangeShapeType="1" noTextEdit="1"/>
              </p:cNvSpPr>
              <p:nvPr/>
            </p:nvSpPr>
            <p:spPr>
              <a:xfrm>
                <a:off x="3222079" y="6404002"/>
                <a:ext cx="2699842" cy="369332"/>
              </a:xfrm>
              <a:prstGeom prst="rect">
                <a:avLst/>
              </a:prstGeom>
              <a:blipFill>
                <a:blip r:embed="rId7"/>
                <a:stretch>
                  <a:fillRect t="-10000" b="-26667"/>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56A51094-2B6D-4A6D-A34E-63994F53DD34}"/>
              </a:ext>
            </a:extLst>
          </p:cNvPr>
          <p:cNvCxnSpPr>
            <a:cxnSpLocks/>
            <a:stCxn id="10" idx="6"/>
          </p:cNvCxnSpPr>
          <p:nvPr/>
        </p:nvCxnSpPr>
        <p:spPr>
          <a:xfrm>
            <a:off x="3918607" y="3700784"/>
            <a:ext cx="18339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5" name="Rectangle 94">
                <a:extLst>
                  <a:ext uri="{FF2B5EF4-FFF2-40B4-BE49-F238E27FC236}">
                    <a16:creationId xmlns:a16="http://schemas.microsoft.com/office/drawing/2014/main" id="{3D15EBBA-82D2-41C3-9A4F-67709B94DB84}"/>
                  </a:ext>
                </a:extLst>
              </p:cNvPr>
              <p:cNvSpPr/>
              <p:nvPr/>
            </p:nvSpPr>
            <p:spPr>
              <a:xfrm>
                <a:off x="4028106" y="3505590"/>
                <a:ext cx="46076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oMath>
                  </m:oMathPara>
                </a14:m>
                <a:endParaRPr lang="en-US" dirty="0"/>
              </a:p>
            </p:txBody>
          </p:sp>
        </mc:Choice>
        <mc:Fallback>
          <p:sp>
            <p:nvSpPr>
              <p:cNvPr id="95" name="Rectangle 94">
                <a:extLst>
                  <a:ext uri="{FF2B5EF4-FFF2-40B4-BE49-F238E27FC236}">
                    <a16:creationId xmlns:a16="http://schemas.microsoft.com/office/drawing/2014/main" id="{3D15EBBA-82D2-41C3-9A4F-67709B94DB84}"/>
                  </a:ext>
                </a:extLst>
              </p:cNvPr>
              <p:cNvSpPr>
                <a:spLocks noRot="1" noChangeAspect="1" noMove="1" noResize="1" noEditPoints="1" noAdjustHandles="1" noChangeArrowheads="1" noChangeShapeType="1" noTextEdit="1"/>
              </p:cNvSpPr>
              <p:nvPr/>
            </p:nvSpPr>
            <p:spPr>
              <a:xfrm>
                <a:off x="4028106" y="3505590"/>
                <a:ext cx="46076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Rectangle 95">
                <a:extLst>
                  <a:ext uri="{FF2B5EF4-FFF2-40B4-BE49-F238E27FC236}">
                    <a16:creationId xmlns:a16="http://schemas.microsoft.com/office/drawing/2014/main" id="{A344D23F-FE8A-4424-AA9D-DFE0C3014D99}"/>
                  </a:ext>
                </a:extLst>
              </p:cNvPr>
              <p:cNvSpPr/>
              <p:nvPr/>
            </p:nvSpPr>
            <p:spPr>
              <a:xfrm>
                <a:off x="4016134" y="4091558"/>
                <a:ext cx="46609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96" name="Rectangle 95">
                <a:extLst>
                  <a:ext uri="{FF2B5EF4-FFF2-40B4-BE49-F238E27FC236}">
                    <a16:creationId xmlns:a16="http://schemas.microsoft.com/office/drawing/2014/main" id="{A344D23F-FE8A-4424-AA9D-DFE0C3014D99}"/>
                  </a:ext>
                </a:extLst>
              </p:cNvPr>
              <p:cNvSpPr>
                <a:spLocks noRot="1" noChangeAspect="1" noMove="1" noResize="1" noEditPoints="1" noAdjustHandles="1" noChangeArrowheads="1" noChangeShapeType="1" noTextEdit="1"/>
              </p:cNvSpPr>
              <p:nvPr/>
            </p:nvSpPr>
            <p:spPr>
              <a:xfrm>
                <a:off x="4016134" y="4091558"/>
                <a:ext cx="46609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Rectangle 96">
                <a:extLst>
                  <a:ext uri="{FF2B5EF4-FFF2-40B4-BE49-F238E27FC236}">
                    <a16:creationId xmlns:a16="http://schemas.microsoft.com/office/drawing/2014/main" id="{F94B6AC5-7596-449A-A89C-F172DE79F962}"/>
                  </a:ext>
                </a:extLst>
              </p:cNvPr>
              <p:cNvSpPr/>
              <p:nvPr/>
            </p:nvSpPr>
            <p:spPr>
              <a:xfrm>
                <a:off x="4005158" y="5837158"/>
                <a:ext cx="49520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𝐾</m:t>
                          </m:r>
                        </m:sub>
                      </m:sSub>
                    </m:oMath>
                  </m:oMathPara>
                </a14:m>
                <a:endParaRPr lang="en-US" dirty="0"/>
              </a:p>
            </p:txBody>
          </p:sp>
        </mc:Choice>
        <mc:Fallback>
          <p:sp>
            <p:nvSpPr>
              <p:cNvPr id="97" name="Rectangle 96">
                <a:extLst>
                  <a:ext uri="{FF2B5EF4-FFF2-40B4-BE49-F238E27FC236}">
                    <a16:creationId xmlns:a16="http://schemas.microsoft.com/office/drawing/2014/main" id="{F94B6AC5-7596-449A-A89C-F172DE79F962}"/>
                  </a:ext>
                </a:extLst>
              </p:cNvPr>
              <p:cNvSpPr>
                <a:spLocks noRot="1" noChangeAspect="1" noMove="1" noResize="1" noEditPoints="1" noAdjustHandles="1" noChangeArrowheads="1" noChangeShapeType="1" noTextEdit="1"/>
              </p:cNvSpPr>
              <p:nvPr/>
            </p:nvSpPr>
            <p:spPr>
              <a:xfrm>
                <a:off x="4005158" y="5837158"/>
                <a:ext cx="495200" cy="369332"/>
              </a:xfrm>
              <a:prstGeom prst="rect">
                <a:avLst/>
              </a:prstGeom>
              <a:blipFill>
                <a:blip r:embed="rId10"/>
                <a:stretch>
                  <a:fillRect/>
                </a:stretch>
              </a:blipFill>
            </p:spPr>
            <p:txBody>
              <a:bodyPr/>
              <a:lstStyle/>
              <a:p>
                <a:r>
                  <a:rPr lang="en-US">
                    <a:noFill/>
                  </a:rPr>
                  <a:t> </a:t>
                </a:r>
              </a:p>
            </p:txBody>
          </p:sp>
        </mc:Fallback>
      </mc:AlternateContent>
      <p:cxnSp>
        <p:nvCxnSpPr>
          <p:cNvPr id="98" name="Straight Arrow Connector 97">
            <a:extLst>
              <a:ext uri="{FF2B5EF4-FFF2-40B4-BE49-F238E27FC236}">
                <a16:creationId xmlns:a16="http://schemas.microsoft.com/office/drawing/2014/main" id="{FEB49A7C-313A-4AB5-955C-59CCBACDC490}"/>
              </a:ext>
            </a:extLst>
          </p:cNvPr>
          <p:cNvCxnSpPr>
            <a:cxnSpLocks/>
            <a:stCxn id="29" idx="6"/>
          </p:cNvCxnSpPr>
          <p:nvPr/>
        </p:nvCxnSpPr>
        <p:spPr>
          <a:xfrm>
            <a:off x="3910987" y="4276094"/>
            <a:ext cx="179207"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308546A9-04EF-42FA-9CA3-E6A87205C736}"/>
              </a:ext>
            </a:extLst>
          </p:cNvPr>
          <p:cNvCxnSpPr>
            <a:cxnSpLocks/>
            <a:stCxn id="40" idx="6"/>
          </p:cNvCxnSpPr>
          <p:nvPr/>
        </p:nvCxnSpPr>
        <p:spPr>
          <a:xfrm>
            <a:off x="3910987" y="6059244"/>
            <a:ext cx="191013"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EDA44420-3C2E-4DEA-86BB-FDCC291156D3}"/>
              </a:ext>
            </a:extLst>
          </p:cNvPr>
          <p:cNvSpPr txBox="1"/>
          <p:nvPr/>
        </p:nvSpPr>
        <p:spPr>
          <a:xfrm>
            <a:off x="3540903" y="5045379"/>
            <a:ext cx="348172" cy="369332"/>
          </a:xfrm>
          <a:prstGeom prst="rect">
            <a:avLst/>
          </a:prstGeom>
          <a:noFill/>
        </p:spPr>
        <p:txBody>
          <a:bodyPr wrap="none" rtlCol="0">
            <a:spAutoFit/>
          </a:bodyPr>
          <a:lstStyle/>
          <a:p>
            <a:r>
              <a:rPr lang="en-US" b="1" dirty="0"/>
              <a:t>…</a:t>
            </a:r>
          </a:p>
        </p:txBody>
      </p:sp>
      <p:pic>
        <p:nvPicPr>
          <p:cNvPr id="105" name="Picture 1">
            <a:extLst>
              <a:ext uri="{FF2B5EF4-FFF2-40B4-BE49-F238E27FC236}">
                <a16:creationId xmlns:a16="http://schemas.microsoft.com/office/drawing/2014/main" id="{4B89639C-A3C7-4A1F-94BB-F9099EA3BA5D}"/>
              </a:ext>
            </a:extLst>
          </p:cNvPr>
          <p:cNvPicPr>
            <a:picLocks noChangeArrowheads="1"/>
          </p:cNvPicPr>
          <p:nvPr/>
        </p:nvPicPr>
        <p:blipFill rotWithShape="1">
          <a:blip r:embed="rId3">
            <a:extLst>
              <a:ext uri="{28A0092B-C50C-407E-A947-70E740481C1C}">
                <a14:useLocalDpi xmlns:a14="http://schemas.microsoft.com/office/drawing/2010/main" val="0"/>
              </a:ext>
            </a:extLst>
          </a:blip>
          <a:srcRect l="12987" t="8618" r="65701" b="23306"/>
          <a:stretch/>
        </p:blipFill>
        <p:spPr bwMode="auto">
          <a:xfrm>
            <a:off x="4577621" y="2681690"/>
            <a:ext cx="1525487" cy="352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 name="Straight Arrow Connector 105">
            <a:extLst>
              <a:ext uri="{FF2B5EF4-FFF2-40B4-BE49-F238E27FC236}">
                <a16:creationId xmlns:a16="http://schemas.microsoft.com/office/drawing/2014/main" id="{0F90EDAE-6E89-4E1A-AC7E-10E77307D7FF}"/>
              </a:ext>
            </a:extLst>
          </p:cNvPr>
          <p:cNvCxnSpPr>
            <a:cxnSpLocks/>
          </p:cNvCxnSpPr>
          <p:nvPr/>
        </p:nvCxnSpPr>
        <p:spPr>
          <a:xfrm>
            <a:off x="6103108" y="2832223"/>
            <a:ext cx="1849307" cy="6945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Oval 106">
            <a:extLst>
              <a:ext uri="{FF2B5EF4-FFF2-40B4-BE49-F238E27FC236}">
                <a16:creationId xmlns:a16="http://schemas.microsoft.com/office/drawing/2014/main" id="{87C4032B-965A-4217-A077-9D1C877DBE64}"/>
              </a:ext>
            </a:extLst>
          </p:cNvPr>
          <p:cNvSpPr/>
          <p:nvPr/>
        </p:nvSpPr>
        <p:spPr>
          <a:xfrm>
            <a:off x="7881735" y="3456563"/>
            <a:ext cx="482630" cy="479722"/>
          </a:xfrm>
          <a:prstGeom prst="ellipse">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schemeClr val="tx1"/>
              </a:solidFill>
            </a:endParaRPr>
          </a:p>
        </p:txBody>
      </p:sp>
      <p:cxnSp>
        <p:nvCxnSpPr>
          <p:cNvPr id="108" name="Straight Arrow Connector 107">
            <a:extLst>
              <a:ext uri="{FF2B5EF4-FFF2-40B4-BE49-F238E27FC236}">
                <a16:creationId xmlns:a16="http://schemas.microsoft.com/office/drawing/2014/main" id="{69C529D2-C447-48C1-8FE0-7ADF7511E41C}"/>
              </a:ext>
            </a:extLst>
          </p:cNvPr>
          <p:cNvCxnSpPr>
            <a:cxnSpLocks/>
            <a:endCxn id="107" idx="2"/>
          </p:cNvCxnSpPr>
          <p:nvPr/>
        </p:nvCxnSpPr>
        <p:spPr>
          <a:xfrm>
            <a:off x="6114538" y="3123687"/>
            <a:ext cx="1767197" cy="5727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95F7D6A5-4636-448C-9FFB-9B433A68BE08}"/>
              </a:ext>
            </a:extLst>
          </p:cNvPr>
          <p:cNvSpPr txBox="1"/>
          <p:nvPr/>
        </p:nvSpPr>
        <p:spPr>
          <a:xfrm>
            <a:off x="6118667" y="5045376"/>
            <a:ext cx="348172" cy="369332"/>
          </a:xfrm>
          <a:prstGeom prst="rect">
            <a:avLst/>
          </a:prstGeom>
          <a:noFill/>
        </p:spPr>
        <p:txBody>
          <a:bodyPr wrap="none" rtlCol="0">
            <a:spAutoFit/>
          </a:bodyPr>
          <a:lstStyle/>
          <a:p>
            <a:r>
              <a:rPr lang="en-US" b="1" dirty="0"/>
              <a:t>…</a:t>
            </a:r>
          </a:p>
        </p:txBody>
      </p:sp>
      <p:cxnSp>
        <p:nvCxnSpPr>
          <p:cNvPr id="110" name="Straight Arrow Connector 109">
            <a:extLst>
              <a:ext uri="{FF2B5EF4-FFF2-40B4-BE49-F238E27FC236}">
                <a16:creationId xmlns:a16="http://schemas.microsoft.com/office/drawing/2014/main" id="{0F9A9101-5E72-40B8-AF88-640F15620B8B}"/>
              </a:ext>
            </a:extLst>
          </p:cNvPr>
          <p:cNvCxnSpPr>
            <a:cxnSpLocks/>
            <a:endCxn id="107" idx="3"/>
          </p:cNvCxnSpPr>
          <p:nvPr/>
        </p:nvCxnSpPr>
        <p:spPr>
          <a:xfrm flipV="1">
            <a:off x="6103108" y="3866031"/>
            <a:ext cx="1849307" cy="21888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4F4EAD96-0198-4AF9-8F2D-D093BD3AE823}"/>
              </a:ext>
            </a:extLst>
          </p:cNvPr>
          <p:cNvCxnSpPr>
            <a:cxnSpLocks/>
            <a:endCxn id="107" idx="2"/>
          </p:cNvCxnSpPr>
          <p:nvPr/>
        </p:nvCxnSpPr>
        <p:spPr>
          <a:xfrm>
            <a:off x="6114538" y="3515565"/>
            <a:ext cx="1767197" cy="1808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4D0C228-90E6-4A59-AE81-E081D7F13684}"/>
              </a:ext>
            </a:extLst>
          </p:cNvPr>
          <p:cNvSpPr txBox="1"/>
          <p:nvPr/>
        </p:nvSpPr>
        <p:spPr>
          <a:xfrm>
            <a:off x="7618504" y="3023385"/>
            <a:ext cx="1005532" cy="369332"/>
          </a:xfrm>
          <a:prstGeom prst="rect">
            <a:avLst/>
          </a:prstGeom>
          <a:noFill/>
        </p:spPr>
        <p:txBody>
          <a:bodyPr wrap="none" rtlCol="0">
            <a:spAutoFit/>
          </a:bodyPr>
          <a:lstStyle/>
          <a:p>
            <a:r>
              <a:rPr lang="en-US" b="1" dirty="0"/>
              <a:t>Max </a:t>
            </a:r>
            <a:r>
              <a:rPr lang="en-US" b="1" dirty="0" err="1"/>
              <a:t>dist</a:t>
            </a:r>
            <a:endParaRPr lang="en-US" b="1" dirty="0"/>
          </a:p>
        </p:txBody>
      </p:sp>
      <p:cxnSp>
        <p:nvCxnSpPr>
          <p:cNvPr id="113" name="Straight Arrow Connector 112">
            <a:extLst>
              <a:ext uri="{FF2B5EF4-FFF2-40B4-BE49-F238E27FC236}">
                <a16:creationId xmlns:a16="http://schemas.microsoft.com/office/drawing/2014/main" id="{6EAABF62-53CB-4687-8E18-E49571C5AA89}"/>
              </a:ext>
            </a:extLst>
          </p:cNvPr>
          <p:cNvCxnSpPr>
            <a:cxnSpLocks/>
            <a:endCxn id="114" idx="1"/>
          </p:cNvCxnSpPr>
          <p:nvPr/>
        </p:nvCxnSpPr>
        <p:spPr>
          <a:xfrm>
            <a:off x="6103108" y="2830849"/>
            <a:ext cx="1841687" cy="127127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4" name="Oval 113">
            <a:extLst>
              <a:ext uri="{FF2B5EF4-FFF2-40B4-BE49-F238E27FC236}">
                <a16:creationId xmlns:a16="http://schemas.microsoft.com/office/drawing/2014/main" id="{BE3AF660-0CC0-4AD1-9D9A-39923D079836}"/>
              </a:ext>
            </a:extLst>
          </p:cNvPr>
          <p:cNvSpPr/>
          <p:nvPr/>
        </p:nvSpPr>
        <p:spPr>
          <a:xfrm>
            <a:off x="7874115" y="4031873"/>
            <a:ext cx="482630" cy="47972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srgbClr val="FF0000"/>
              </a:solidFill>
            </a:endParaRPr>
          </a:p>
        </p:txBody>
      </p:sp>
      <p:cxnSp>
        <p:nvCxnSpPr>
          <p:cNvPr id="115" name="Straight Arrow Connector 114">
            <a:extLst>
              <a:ext uri="{FF2B5EF4-FFF2-40B4-BE49-F238E27FC236}">
                <a16:creationId xmlns:a16="http://schemas.microsoft.com/office/drawing/2014/main" id="{55F3EC1C-A987-4EC2-9081-F75D04DFE620}"/>
              </a:ext>
            </a:extLst>
          </p:cNvPr>
          <p:cNvCxnSpPr>
            <a:cxnSpLocks/>
            <a:endCxn id="114" idx="1"/>
          </p:cNvCxnSpPr>
          <p:nvPr/>
        </p:nvCxnSpPr>
        <p:spPr>
          <a:xfrm>
            <a:off x="6134997" y="3123687"/>
            <a:ext cx="1809798" cy="9784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7C5F191B-F83D-4AEB-B8E5-C90A61E1F9C4}"/>
              </a:ext>
            </a:extLst>
          </p:cNvPr>
          <p:cNvCxnSpPr>
            <a:cxnSpLocks/>
            <a:endCxn id="114" idx="3"/>
          </p:cNvCxnSpPr>
          <p:nvPr/>
        </p:nvCxnSpPr>
        <p:spPr>
          <a:xfrm flipV="1">
            <a:off x="6103108" y="4441341"/>
            <a:ext cx="1841687" cy="15849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8D0D10F3-00EE-4061-A560-BE85A26957E4}"/>
              </a:ext>
            </a:extLst>
          </p:cNvPr>
          <p:cNvCxnSpPr>
            <a:cxnSpLocks/>
            <a:endCxn id="114" idx="2"/>
          </p:cNvCxnSpPr>
          <p:nvPr/>
        </p:nvCxnSpPr>
        <p:spPr>
          <a:xfrm>
            <a:off x="6103108" y="3526817"/>
            <a:ext cx="1771007" cy="7449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48088DD-5603-4CE6-9DEA-59A29ECADA06}"/>
              </a:ext>
            </a:extLst>
          </p:cNvPr>
          <p:cNvCxnSpPr>
            <a:cxnSpLocks/>
            <a:endCxn id="119" idx="1"/>
          </p:cNvCxnSpPr>
          <p:nvPr/>
        </p:nvCxnSpPr>
        <p:spPr>
          <a:xfrm>
            <a:off x="6103108" y="3123687"/>
            <a:ext cx="1841687" cy="276159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9" name="Oval 118">
            <a:extLst>
              <a:ext uri="{FF2B5EF4-FFF2-40B4-BE49-F238E27FC236}">
                <a16:creationId xmlns:a16="http://schemas.microsoft.com/office/drawing/2014/main" id="{34BA16B8-2CF0-42DE-B2F1-FE6DEF73C3F1}"/>
              </a:ext>
            </a:extLst>
          </p:cNvPr>
          <p:cNvSpPr/>
          <p:nvPr/>
        </p:nvSpPr>
        <p:spPr>
          <a:xfrm>
            <a:off x="7874115" y="5815023"/>
            <a:ext cx="482630" cy="479722"/>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srgbClr val="00B050"/>
              </a:solidFill>
            </a:endParaRPr>
          </a:p>
        </p:txBody>
      </p:sp>
      <p:cxnSp>
        <p:nvCxnSpPr>
          <p:cNvPr id="120" name="Straight Arrow Connector 119">
            <a:extLst>
              <a:ext uri="{FF2B5EF4-FFF2-40B4-BE49-F238E27FC236}">
                <a16:creationId xmlns:a16="http://schemas.microsoft.com/office/drawing/2014/main" id="{E8D306BD-6DD5-450B-9292-C2F463FB2C8B}"/>
              </a:ext>
            </a:extLst>
          </p:cNvPr>
          <p:cNvCxnSpPr>
            <a:cxnSpLocks/>
            <a:endCxn id="119" idx="1"/>
          </p:cNvCxnSpPr>
          <p:nvPr/>
        </p:nvCxnSpPr>
        <p:spPr>
          <a:xfrm>
            <a:off x="6103108" y="2822743"/>
            <a:ext cx="1841687" cy="306253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328C4F8-A65E-4D07-9C02-19098AED0258}"/>
              </a:ext>
            </a:extLst>
          </p:cNvPr>
          <p:cNvCxnSpPr>
            <a:cxnSpLocks/>
            <a:endCxn id="119" idx="2"/>
          </p:cNvCxnSpPr>
          <p:nvPr/>
        </p:nvCxnSpPr>
        <p:spPr>
          <a:xfrm>
            <a:off x="6114538" y="6026330"/>
            <a:ext cx="1759577" cy="2855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692CF749-9778-4370-B374-61EFD4F23076}"/>
              </a:ext>
            </a:extLst>
          </p:cNvPr>
          <p:cNvCxnSpPr>
            <a:cxnSpLocks/>
            <a:endCxn id="119" idx="2"/>
          </p:cNvCxnSpPr>
          <p:nvPr/>
        </p:nvCxnSpPr>
        <p:spPr>
          <a:xfrm>
            <a:off x="6103108" y="3488305"/>
            <a:ext cx="1771007" cy="256657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2CB9EE3-B28C-4395-A380-FA4E1E58F12D}"/>
              </a:ext>
            </a:extLst>
          </p:cNvPr>
          <p:cNvCxnSpPr>
            <a:cxnSpLocks/>
            <a:stCxn id="107" idx="6"/>
          </p:cNvCxnSpPr>
          <p:nvPr/>
        </p:nvCxnSpPr>
        <p:spPr>
          <a:xfrm>
            <a:off x="8364365" y="3696424"/>
            <a:ext cx="18339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4" name="Rectangle 123">
                <a:extLst>
                  <a:ext uri="{FF2B5EF4-FFF2-40B4-BE49-F238E27FC236}">
                    <a16:creationId xmlns:a16="http://schemas.microsoft.com/office/drawing/2014/main" id="{177A6E85-22EB-42FF-9709-C18EE816D987}"/>
                  </a:ext>
                </a:extLst>
              </p:cNvPr>
              <p:cNvSpPr/>
              <p:nvPr/>
            </p:nvSpPr>
            <p:spPr>
              <a:xfrm>
                <a:off x="8473864" y="3501230"/>
                <a:ext cx="50501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1</m:t>
                          </m:r>
                        </m:sub>
                        <m:sup>
                          <m:r>
                            <a:rPr lang="en-US" i="1" dirty="0">
                              <a:latin typeface="Cambria Math" panose="02040503050406030204" pitchFamily="18" charset="0"/>
                            </a:rPr>
                            <m:t>−</m:t>
                          </m:r>
                        </m:sup>
                      </m:sSubSup>
                    </m:oMath>
                  </m:oMathPara>
                </a14:m>
                <a:endParaRPr lang="en-US" dirty="0"/>
              </a:p>
            </p:txBody>
          </p:sp>
        </mc:Choice>
        <mc:Fallback>
          <p:sp>
            <p:nvSpPr>
              <p:cNvPr id="124" name="Rectangle 123">
                <a:extLst>
                  <a:ext uri="{FF2B5EF4-FFF2-40B4-BE49-F238E27FC236}">
                    <a16:creationId xmlns:a16="http://schemas.microsoft.com/office/drawing/2014/main" id="{177A6E85-22EB-42FF-9709-C18EE816D987}"/>
                  </a:ext>
                </a:extLst>
              </p:cNvPr>
              <p:cNvSpPr>
                <a:spLocks noRot="1" noChangeAspect="1" noMove="1" noResize="1" noEditPoints="1" noAdjustHandles="1" noChangeArrowheads="1" noChangeShapeType="1" noTextEdit="1"/>
              </p:cNvSpPr>
              <p:nvPr/>
            </p:nvSpPr>
            <p:spPr>
              <a:xfrm>
                <a:off x="8473864" y="3501230"/>
                <a:ext cx="50501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Rectangle 124">
                <a:extLst>
                  <a:ext uri="{FF2B5EF4-FFF2-40B4-BE49-F238E27FC236}">
                    <a16:creationId xmlns:a16="http://schemas.microsoft.com/office/drawing/2014/main" id="{8E159507-939F-4881-9F13-F6DBF7342B30}"/>
                  </a:ext>
                </a:extLst>
              </p:cNvPr>
              <p:cNvSpPr/>
              <p:nvPr/>
            </p:nvSpPr>
            <p:spPr>
              <a:xfrm>
                <a:off x="8461892" y="4087198"/>
                <a:ext cx="523797" cy="37542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𝑥</m:t>
                          </m:r>
                        </m:e>
                        <m:sub>
                          <m:r>
                            <a:rPr lang="en-US" b="0" i="1" dirty="0" smtClean="0">
                              <a:latin typeface="Cambria Math" panose="02040503050406030204" pitchFamily="18" charset="0"/>
                            </a:rPr>
                            <m:t>2</m:t>
                          </m:r>
                        </m:sub>
                        <m:sup>
                          <m:r>
                            <a:rPr lang="en-US" i="1" dirty="0">
                              <a:latin typeface="Cambria Math" panose="02040503050406030204" pitchFamily="18" charset="0"/>
                            </a:rPr>
                            <m:t>−</m:t>
                          </m:r>
                        </m:sup>
                      </m:sSubSup>
                    </m:oMath>
                  </m:oMathPara>
                </a14:m>
                <a:endParaRPr lang="en-US" dirty="0"/>
              </a:p>
            </p:txBody>
          </p:sp>
        </mc:Choice>
        <mc:Fallback>
          <p:sp>
            <p:nvSpPr>
              <p:cNvPr id="125" name="Rectangle 124">
                <a:extLst>
                  <a:ext uri="{FF2B5EF4-FFF2-40B4-BE49-F238E27FC236}">
                    <a16:creationId xmlns:a16="http://schemas.microsoft.com/office/drawing/2014/main" id="{8E159507-939F-4881-9F13-F6DBF7342B30}"/>
                  </a:ext>
                </a:extLst>
              </p:cNvPr>
              <p:cNvSpPr>
                <a:spLocks noRot="1" noChangeAspect="1" noMove="1" noResize="1" noEditPoints="1" noAdjustHandles="1" noChangeArrowheads="1" noChangeShapeType="1" noTextEdit="1"/>
              </p:cNvSpPr>
              <p:nvPr/>
            </p:nvSpPr>
            <p:spPr>
              <a:xfrm>
                <a:off x="8461892" y="4087198"/>
                <a:ext cx="523797" cy="37542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Rectangle 125">
                <a:extLst>
                  <a:ext uri="{FF2B5EF4-FFF2-40B4-BE49-F238E27FC236}">
                    <a16:creationId xmlns:a16="http://schemas.microsoft.com/office/drawing/2014/main" id="{78314209-4E8E-4B88-8B7E-DACDAA7D217A}"/>
                  </a:ext>
                </a:extLst>
              </p:cNvPr>
              <p:cNvSpPr/>
              <p:nvPr/>
            </p:nvSpPr>
            <p:spPr>
              <a:xfrm>
                <a:off x="8450916" y="5832798"/>
                <a:ext cx="50501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𝑥</m:t>
                          </m:r>
                        </m:e>
                        <m:sub>
                          <m:r>
                            <a:rPr lang="en-US" b="0" i="1" dirty="0" smtClean="0">
                              <a:latin typeface="Cambria Math" panose="02040503050406030204" pitchFamily="18" charset="0"/>
                            </a:rPr>
                            <m:t>𝐿</m:t>
                          </m:r>
                        </m:sub>
                        <m:sup>
                          <m:r>
                            <a:rPr lang="en-US" i="1" dirty="0">
                              <a:latin typeface="Cambria Math" panose="02040503050406030204" pitchFamily="18" charset="0"/>
                            </a:rPr>
                            <m:t>−</m:t>
                          </m:r>
                        </m:sup>
                      </m:sSubSup>
                    </m:oMath>
                  </m:oMathPara>
                </a14:m>
                <a:endParaRPr lang="en-US" dirty="0"/>
              </a:p>
            </p:txBody>
          </p:sp>
        </mc:Choice>
        <mc:Fallback>
          <p:sp>
            <p:nvSpPr>
              <p:cNvPr id="126" name="Rectangle 125">
                <a:extLst>
                  <a:ext uri="{FF2B5EF4-FFF2-40B4-BE49-F238E27FC236}">
                    <a16:creationId xmlns:a16="http://schemas.microsoft.com/office/drawing/2014/main" id="{78314209-4E8E-4B88-8B7E-DACDAA7D217A}"/>
                  </a:ext>
                </a:extLst>
              </p:cNvPr>
              <p:cNvSpPr>
                <a:spLocks noRot="1" noChangeAspect="1" noMove="1" noResize="1" noEditPoints="1" noAdjustHandles="1" noChangeArrowheads="1" noChangeShapeType="1" noTextEdit="1"/>
              </p:cNvSpPr>
              <p:nvPr/>
            </p:nvSpPr>
            <p:spPr>
              <a:xfrm>
                <a:off x="8450916" y="5832798"/>
                <a:ext cx="505010" cy="369332"/>
              </a:xfrm>
              <a:prstGeom prst="rect">
                <a:avLst/>
              </a:prstGeom>
              <a:blipFill>
                <a:blip r:embed="rId13"/>
                <a:stretch>
                  <a:fillRect b="-1667"/>
                </a:stretch>
              </a:blipFill>
            </p:spPr>
            <p:txBody>
              <a:bodyPr/>
              <a:lstStyle/>
              <a:p>
                <a:r>
                  <a:rPr lang="en-US">
                    <a:noFill/>
                  </a:rPr>
                  <a:t> </a:t>
                </a:r>
              </a:p>
            </p:txBody>
          </p:sp>
        </mc:Fallback>
      </mc:AlternateContent>
      <p:cxnSp>
        <p:nvCxnSpPr>
          <p:cNvPr id="127" name="Straight Arrow Connector 126">
            <a:extLst>
              <a:ext uri="{FF2B5EF4-FFF2-40B4-BE49-F238E27FC236}">
                <a16:creationId xmlns:a16="http://schemas.microsoft.com/office/drawing/2014/main" id="{8C0827E4-35C8-40FE-B653-DEB93A051221}"/>
              </a:ext>
            </a:extLst>
          </p:cNvPr>
          <p:cNvCxnSpPr>
            <a:cxnSpLocks/>
            <a:stCxn id="114" idx="6"/>
          </p:cNvCxnSpPr>
          <p:nvPr/>
        </p:nvCxnSpPr>
        <p:spPr>
          <a:xfrm>
            <a:off x="8356745" y="4271734"/>
            <a:ext cx="179207"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626F9942-9357-4AD4-BCF7-1D84B078D370}"/>
              </a:ext>
            </a:extLst>
          </p:cNvPr>
          <p:cNvCxnSpPr>
            <a:cxnSpLocks/>
            <a:stCxn id="119" idx="6"/>
          </p:cNvCxnSpPr>
          <p:nvPr/>
        </p:nvCxnSpPr>
        <p:spPr>
          <a:xfrm>
            <a:off x="8356745" y="6054884"/>
            <a:ext cx="191013"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AE6CF835-8B79-4206-95C6-6A7476486818}"/>
              </a:ext>
            </a:extLst>
          </p:cNvPr>
          <p:cNvSpPr txBox="1"/>
          <p:nvPr/>
        </p:nvSpPr>
        <p:spPr>
          <a:xfrm>
            <a:off x="7986661" y="5041019"/>
            <a:ext cx="348172" cy="369332"/>
          </a:xfrm>
          <a:prstGeom prst="rect">
            <a:avLst/>
          </a:prstGeom>
          <a:noFill/>
        </p:spPr>
        <p:txBody>
          <a:bodyPr wrap="none" rtlCol="0">
            <a:spAutoFit/>
          </a:bodyPr>
          <a:lstStyle/>
          <a:p>
            <a:r>
              <a:rPr lang="en-US" b="1" dirty="0"/>
              <a:t>…</a:t>
            </a:r>
          </a:p>
        </p:txBody>
      </p:sp>
      <mc:AlternateContent xmlns:mc="http://schemas.openxmlformats.org/markup-compatibility/2006">
        <mc:Choice xmlns:a14="http://schemas.microsoft.com/office/drawing/2010/main" Requires="a14">
          <p:sp>
            <p:nvSpPr>
              <p:cNvPr id="131" name="Rectangle 130">
                <a:extLst>
                  <a:ext uri="{FF2B5EF4-FFF2-40B4-BE49-F238E27FC236}">
                    <a16:creationId xmlns:a16="http://schemas.microsoft.com/office/drawing/2014/main" id="{2EF1C559-29B1-4079-A7BD-0BABDBC239CD}"/>
                  </a:ext>
                </a:extLst>
              </p:cNvPr>
              <p:cNvSpPr/>
              <p:nvPr/>
            </p:nvSpPr>
            <p:spPr>
              <a:xfrm>
                <a:off x="7912464" y="3479826"/>
                <a:ext cx="47327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𝒕</m:t>
                          </m:r>
                        </m:e>
                        <m:sub>
                          <m:r>
                            <a:rPr lang="en-US" b="1" i="1" dirty="0">
                              <a:latin typeface="Cambria Math" panose="02040503050406030204" pitchFamily="18" charset="0"/>
                            </a:rPr>
                            <m:t>𝟏</m:t>
                          </m:r>
                        </m:sub>
                        <m:sup>
                          <m:r>
                            <a:rPr lang="en-US" b="1" i="1" dirty="0">
                              <a:latin typeface="Cambria Math" panose="02040503050406030204" pitchFamily="18" charset="0"/>
                            </a:rPr>
                            <m:t>−</m:t>
                          </m:r>
                        </m:sup>
                      </m:sSubSup>
                    </m:oMath>
                  </m:oMathPara>
                </a14:m>
                <a:endParaRPr lang="en-US" b="1" dirty="0"/>
              </a:p>
            </p:txBody>
          </p:sp>
        </mc:Choice>
        <mc:Fallback>
          <p:sp>
            <p:nvSpPr>
              <p:cNvPr id="131" name="Rectangle 130">
                <a:extLst>
                  <a:ext uri="{FF2B5EF4-FFF2-40B4-BE49-F238E27FC236}">
                    <a16:creationId xmlns:a16="http://schemas.microsoft.com/office/drawing/2014/main" id="{2EF1C559-29B1-4079-A7BD-0BABDBC239CD}"/>
                  </a:ext>
                </a:extLst>
              </p:cNvPr>
              <p:cNvSpPr>
                <a:spLocks noRot="1" noChangeAspect="1" noMove="1" noResize="1" noEditPoints="1" noAdjustHandles="1" noChangeArrowheads="1" noChangeShapeType="1" noTextEdit="1"/>
              </p:cNvSpPr>
              <p:nvPr/>
            </p:nvSpPr>
            <p:spPr>
              <a:xfrm>
                <a:off x="7912464" y="3479826"/>
                <a:ext cx="473270" cy="369332"/>
              </a:xfrm>
              <a:prstGeom prst="rect">
                <a:avLst/>
              </a:prstGeom>
              <a:blipFill>
                <a:blip r:embed="rId14"/>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Rectangle 131">
                <a:extLst>
                  <a:ext uri="{FF2B5EF4-FFF2-40B4-BE49-F238E27FC236}">
                    <a16:creationId xmlns:a16="http://schemas.microsoft.com/office/drawing/2014/main" id="{7C352BB5-B625-4377-BFA8-C2BDFE8B7FB9}"/>
                  </a:ext>
                </a:extLst>
              </p:cNvPr>
              <p:cNvSpPr/>
              <p:nvPr/>
            </p:nvSpPr>
            <p:spPr>
              <a:xfrm>
                <a:off x="7910411" y="4063573"/>
                <a:ext cx="46512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b="1" i="1" dirty="0" smtClean="0">
                              <a:solidFill>
                                <a:srgbClr val="FF0000"/>
                              </a:solidFill>
                              <a:latin typeface="Cambria Math" panose="02040503050406030204" pitchFamily="18" charset="0"/>
                            </a:rPr>
                          </m:ctrlPr>
                        </m:sSubSupPr>
                        <m:e>
                          <m:r>
                            <a:rPr lang="en-US" b="1" i="1" dirty="0" smtClean="0">
                              <a:solidFill>
                                <a:srgbClr val="FF0000"/>
                              </a:solidFill>
                              <a:latin typeface="Cambria Math" panose="02040503050406030204" pitchFamily="18" charset="0"/>
                            </a:rPr>
                            <m:t>𝒕</m:t>
                          </m:r>
                        </m:e>
                        <m:sub>
                          <m:r>
                            <a:rPr lang="en-US" b="1" i="1" dirty="0" smtClean="0">
                              <a:solidFill>
                                <a:srgbClr val="FF0000"/>
                              </a:solidFill>
                              <a:latin typeface="Cambria Math" panose="02040503050406030204" pitchFamily="18" charset="0"/>
                            </a:rPr>
                            <m:t>𝟐</m:t>
                          </m:r>
                        </m:sub>
                        <m:sup>
                          <m:r>
                            <a:rPr lang="en-US" b="1" i="1" dirty="0">
                              <a:solidFill>
                                <a:srgbClr val="FF0000"/>
                              </a:solidFill>
                              <a:latin typeface="Cambria Math" panose="02040503050406030204" pitchFamily="18" charset="0"/>
                            </a:rPr>
                            <m:t>−</m:t>
                          </m:r>
                        </m:sup>
                      </m:sSubSup>
                    </m:oMath>
                  </m:oMathPara>
                </a14:m>
                <a:endParaRPr lang="en-US" b="1" dirty="0">
                  <a:solidFill>
                    <a:srgbClr val="FF0000"/>
                  </a:solidFill>
                </a:endParaRPr>
              </a:p>
            </p:txBody>
          </p:sp>
        </mc:Choice>
        <mc:Fallback>
          <p:sp>
            <p:nvSpPr>
              <p:cNvPr id="132" name="Rectangle 131">
                <a:extLst>
                  <a:ext uri="{FF2B5EF4-FFF2-40B4-BE49-F238E27FC236}">
                    <a16:creationId xmlns:a16="http://schemas.microsoft.com/office/drawing/2014/main" id="{7C352BB5-B625-4377-BFA8-C2BDFE8B7FB9}"/>
                  </a:ext>
                </a:extLst>
              </p:cNvPr>
              <p:cNvSpPr>
                <a:spLocks noRot="1" noChangeAspect="1" noMove="1" noResize="1" noEditPoints="1" noAdjustHandles="1" noChangeArrowheads="1" noChangeShapeType="1" noTextEdit="1"/>
              </p:cNvSpPr>
              <p:nvPr/>
            </p:nvSpPr>
            <p:spPr>
              <a:xfrm>
                <a:off x="7910411" y="4063573"/>
                <a:ext cx="465127" cy="369332"/>
              </a:xfrm>
              <a:prstGeom prst="rect">
                <a:avLst/>
              </a:prstGeom>
              <a:blipFill>
                <a:blip r:embed="rId15"/>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3" name="Rectangle 132">
                <a:extLst>
                  <a:ext uri="{FF2B5EF4-FFF2-40B4-BE49-F238E27FC236}">
                    <a16:creationId xmlns:a16="http://schemas.microsoft.com/office/drawing/2014/main" id="{0CC999CF-A801-48AE-9045-0F566FC0940D}"/>
                  </a:ext>
                </a:extLst>
              </p:cNvPr>
              <p:cNvSpPr/>
              <p:nvPr/>
            </p:nvSpPr>
            <p:spPr>
              <a:xfrm>
                <a:off x="7903848" y="5850100"/>
                <a:ext cx="46512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b="1" i="1" dirty="0" smtClean="0">
                              <a:solidFill>
                                <a:srgbClr val="00B050"/>
                              </a:solidFill>
                              <a:latin typeface="Cambria Math" panose="02040503050406030204" pitchFamily="18" charset="0"/>
                            </a:rPr>
                          </m:ctrlPr>
                        </m:sSubSupPr>
                        <m:e>
                          <m:r>
                            <a:rPr lang="en-US" b="1" i="1" dirty="0" smtClean="0">
                              <a:solidFill>
                                <a:srgbClr val="00B050"/>
                              </a:solidFill>
                              <a:latin typeface="Cambria Math" panose="02040503050406030204" pitchFamily="18" charset="0"/>
                            </a:rPr>
                            <m:t>𝒕</m:t>
                          </m:r>
                        </m:e>
                        <m:sub>
                          <m:r>
                            <a:rPr lang="en-US" b="1" i="1" dirty="0" smtClean="0">
                              <a:solidFill>
                                <a:srgbClr val="00B050"/>
                              </a:solidFill>
                              <a:latin typeface="Cambria Math" panose="02040503050406030204" pitchFamily="18" charset="0"/>
                            </a:rPr>
                            <m:t>𝑳</m:t>
                          </m:r>
                        </m:sub>
                        <m:sup>
                          <m:r>
                            <a:rPr lang="en-US" b="1" i="1" dirty="0">
                              <a:solidFill>
                                <a:srgbClr val="00B050"/>
                              </a:solidFill>
                              <a:latin typeface="Cambria Math" panose="02040503050406030204" pitchFamily="18" charset="0"/>
                            </a:rPr>
                            <m:t>−</m:t>
                          </m:r>
                        </m:sup>
                      </m:sSubSup>
                    </m:oMath>
                  </m:oMathPara>
                </a14:m>
                <a:endParaRPr lang="en-US" b="1" dirty="0">
                  <a:solidFill>
                    <a:srgbClr val="00B050"/>
                  </a:solidFill>
                </a:endParaRPr>
              </a:p>
            </p:txBody>
          </p:sp>
        </mc:Choice>
        <mc:Fallback>
          <p:sp>
            <p:nvSpPr>
              <p:cNvPr id="133" name="Rectangle 132">
                <a:extLst>
                  <a:ext uri="{FF2B5EF4-FFF2-40B4-BE49-F238E27FC236}">
                    <a16:creationId xmlns:a16="http://schemas.microsoft.com/office/drawing/2014/main" id="{0CC999CF-A801-48AE-9045-0F566FC0940D}"/>
                  </a:ext>
                </a:extLst>
              </p:cNvPr>
              <p:cNvSpPr>
                <a:spLocks noRot="1" noChangeAspect="1" noMove="1" noResize="1" noEditPoints="1" noAdjustHandles="1" noChangeArrowheads="1" noChangeShapeType="1" noTextEdit="1"/>
              </p:cNvSpPr>
              <p:nvPr/>
            </p:nvSpPr>
            <p:spPr>
              <a:xfrm>
                <a:off x="7903848" y="5850100"/>
                <a:ext cx="465127" cy="369332"/>
              </a:xfrm>
              <a:prstGeom prst="rect">
                <a:avLst/>
              </a:prstGeom>
              <a:blipFill>
                <a:blip r:embed="rId16"/>
                <a:stretch>
                  <a:fillRect b="-1667"/>
                </a:stretch>
              </a:blipFill>
            </p:spPr>
            <p:txBody>
              <a:bodyPr/>
              <a:lstStyle/>
              <a:p>
                <a:r>
                  <a:rPr lang="en-US">
                    <a:noFill/>
                  </a:rPr>
                  <a:t> </a:t>
                </a:r>
              </a:p>
            </p:txBody>
          </p:sp>
        </mc:Fallback>
      </mc:AlternateContent>
    </p:spTree>
    <p:extLst>
      <p:ext uri="{BB962C8B-B14F-4D97-AF65-F5344CB8AC3E}">
        <p14:creationId xmlns:p14="http://schemas.microsoft.com/office/powerpoint/2010/main" val="138452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0" end="0"/>
                                            </p:txEl>
                                          </p:spTgt>
                                        </p:tgtEl>
                                        <p:attrNameLst>
                                          <p:attrName>style.visibility</p:attrName>
                                        </p:attrNameLst>
                                      </p:cBhvr>
                                      <p:to>
                                        <p:strVal val="visible"/>
                                      </p:to>
                                    </p:set>
                                    <p:animEffect transition="in" filter="fade">
                                      <p:cBhvr>
                                        <p:cTn id="18" dur="500"/>
                                        <p:tgtEl>
                                          <p:spTgt spid="29">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0">
                                            <p:txEl>
                                              <p:pRg st="0" end="0"/>
                                            </p:txEl>
                                          </p:spTgt>
                                        </p:tgtEl>
                                        <p:attrNameLst>
                                          <p:attrName>style.visibility</p:attrName>
                                        </p:attrNameLst>
                                      </p:cBhvr>
                                      <p:to>
                                        <p:strVal val="visible"/>
                                      </p:to>
                                    </p:set>
                                    <p:animEffect transition="in" filter="fade">
                                      <p:cBhvr>
                                        <p:cTn id="21" dur="500"/>
                                        <p:tgtEl>
                                          <p:spTgt spid="40">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par>
                                <p:cTn id="75" presetID="10" presetClass="entr" presetSubtype="0"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fade">
                                      <p:cBhvr>
                                        <p:cTn id="80" dur="500"/>
                                        <p:tgtEl>
                                          <p:spTgt spid="9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6"/>
                                        </p:tgtEl>
                                        <p:attrNameLst>
                                          <p:attrName>style.visibility</p:attrName>
                                        </p:attrNameLst>
                                      </p:cBhvr>
                                      <p:to>
                                        <p:strVal val="visible"/>
                                      </p:to>
                                    </p:set>
                                    <p:animEffect transition="in" filter="fade">
                                      <p:cBhvr>
                                        <p:cTn id="83" dur="500"/>
                                        <p:tgtEl>
                                          <p:spTgt spid="9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7"/>
                                        </p:tgtEl>
                                        <p:attrNameLst>
                                          <p:attrName>style.visibility</p:attrName>
                                        </p:attrNameLst>
                                      </p:cBhvr>
                                      <p:to>
                                        <p:strVal val="visible"/>
                                      </p:to>
                                    </p:set>
                                    <p:animEffect transition="in" filter="fade">
                                      <p:cBhvr>
                                        <p:cTn id="86" dur="500"/>
                                        <p:tgtEl>
                                          <p:spTgt spid="97"/>
                                        </p:tgtEl>
                                      </p:cBhvr>
                                    </p:animEffect>
                                  </p:childTnLst>
                                </p:cTn>
                              </p:par>
                              <p:par>
                                <p:cTn id="87" presetID="10" presetClass="entr" presetSubtype="0" fill="hold" nodeType="with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par>
                                <p:cTn id="93" presetID="10" presetClass="entr" presetSubtype="0" fill="hold" nodeType="withEffect">
                                  <p:stCondLst>
                                    <p:cond delay="0"/>
                                  </p:stCondLst>
                                  <p:childTnLst>
                                    <p:set>
                                      <p:cBhvr>
                                        <p:cTn id="94" dur="1" fill="hold">
                                          <p:stCondLst>
                                            <p:cond delay="0"/>
                                          </p:stCondLst>
                                        </p:cTn>
                                        <p:tgtEl>
                                          <p:spTgt spid="101"/>
                                        </p:tgtEl>
                                        <p:attrNameLst>
                                          <p:attrName>style.visibility</p:attrName>
                                        </p:attrNameLst>
                                      </p:cBhvr>
                                      <p:to>
                                        <p:strVal val="visible"/>
                                      </p:to>
                                    </p:set>
                                    <p:animEffect transition="in" filter="fade">
                                      <p:cBhvr>
                                        <p:cTn id="95" dur="500"/>
                                        <p:tgtEl>
                                          <p:spTgt spid="10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05"/>
                                        </p:tgtEl>
                                        <p:attrNameLst>
                                          <p:attrName>style.visibility</p:attrName>
                                        </p:attrNameLst>
                                      </p:cBhvr>
                                      <p:to>
                                        <p:strVal val="visible"/>
                                      </p:to>
                                    </p:set>
                                    <p:animEffect transition="in" filter="fade">
                                      <p:cBhvr>
                                        <p:cTn id="100" dur="500"/>
                                        <p:tgtEl>
                                          <p:spTgt spid="105"/>
                                        </p:tgtEl>
                                      </p:cBhvr>
                                    </p:animEffect>
                                  </p:childTnLst>
                                </p:cTn>
                              </p:par>
                              <p:par>
                                <p:cTn id="101" presetID="10" presetClass="entr" presetSubtype="0" fill="hold" nodeType="withEffect" nodePh="1">
                                  <p:stCondLst>
                                    <p:cond delay="0"/>
                                  </p:stCondLst>
                                  <p:endCondLst>
                                    <p:cond evt="begin" delay="0">
                                      <p:tn val="101"/>
                                    </p:cond>
                                  </p:endCondLst>
                                  <p:childTnLst>
                                    <p:set>
                                      <p:cBhvr>
                                        <p:cTn id="102" dur="1" fill="hold">
                                          <p:stCondLst>
                                            <p:cond delay="0"/>
                                          </p:stCondLst>
                                        </p:cTn>
                                        <p:tgtEl>
                                          <p:spTgt spid="107">
                                            <p:txEl>
                                              <p:pRg st="0" end="0"/>
                                            </p:txEl>
                                          </p:spTgt>
                                        </p:tgtEl>
                                        <p:attrNameLst>
                                          <p:attrName>style.visibility</p:attrName>
                                        </p:attrNameLst>
                                      </p:cBhvr>
                                      <p:to>
                                        <p:strVal val="visible"/>
                                      </p:to>
                                    </p:set>
                                    <p:animEffect transition="in" filter="fade">
                                      <p:cBhvr>
                                        <p:cTn id="103" dur="500"/>
                                        <p:tgtEl>
                                          <p:spTgt spid="107">
                                            <p:txEl>
                                              <p:pRg st="0" end="0"/>
                                            </p:txEl>
                                          </p:spTgt>
                                        </p:tgtEl>
                                      </p:cBhvr>
                                    </p:animEffect>
                                  </p:childTnLst>
                                </p:cTn>
                              </p:par>
                              <p:par>
                                <p:cTn id="104" presetID="10" presetClass="entr" presetSubtype="0" fill="hold" nodeType="withEffect" nodePh="1">
                                  <p:stCondLst>
                                    <p:cond delay="0"/>
                                  </p:stCondLst>
                                  <p:endCondLst>
                                    <p:cond evt="begin" delay="0">
                                      <p:tn val="104"/>
                                    </p:cond>
                                  </p:endCondLst>
                                  <p:childTnLst>
                                    <p:set>
                                      <p:cBhvr>
                                        <p:cTn id="105" dur="1" fill="hold">
                                          <p:stCondLst>
                                            <p:cond delay="0"/>
                                          </p:stCondLst>
                                        </p:cTn>
                                        <p:tgtEl>
                                          <p:spTgt spid="114">
                                            <p:txEl>
                                              <p:pRg st="0" end="0"/>
                                            </p:txEl>
                                          </p:spTgt>
                                        </p:tgtEl>
                                        <p:attrNameLst>
                                          <p:attrName>style.visibility</p:attrName>
                                        </p:attrNameLst>
                                      </p:cBhvr>
                                      <p:to>
                                        <p:strVal val="visible"/>
                                      </p:to>
                                    </p:set>
                                    <p:animEffect transition="in" filter="fade">
                                      <p:cBhvr>
                                        <p:cTn id="106" dur="500"/>
                                        <p:tgtEl>
                                          <p:spTgt spid="114">
                                            <p:txEl>
                                              <p:pRg st="0" end="0"/>
                                            </p:txEl>
                                          </p:spTgt>
                                        </p:tgtEl>
                                      </p:cBhvr>
                                    </p:animEffect>
                                  </p:childTnLst>
                                </p:cTn>
                              </p:par>
                              <p:par>
                                <p:cTn id="107" presetID="10" presetClass="entr" presetSubtype="0" fill="hold" nodeType="withEffect" nodePh="1">
                                  <p:stCondLst>
                                    <p:cond delay="0"/>
                                  </p:stCondLst>
                                  <p:endCondLst>
                                    <p:cond evt="begin" delay="0">
                                      <p:tn val="107"/>
                                    </p:cond>
                                  </p:endCondLst>
                                  <p:childTnLst>
                                    <p:set>
                                      <p:cBhvr>
                                        <p:cTn id="108" dur="1" fill="hold">
                                          <p:stCondLst>
                                            <p:cond delay="0"/>
                                          </p:stCondLst>
                                        </p:cTn>
                                        <p:tgtEl>
                                          <p:spTgt spid="119">
                                            <p:txEl>
                                              <p:pRg st="0" end="0"/>
                                            </p:txEl>
                                          </p:spTgt>
                                        </p:tgtEl>
                                        <p:attrNameLst>
                                          <p:attrName>style.visibility</p:attrName>
                                        </p:attrNameLst>
                                      </p:cBhvr>
                                      <p:to>
                                        <p:strVal val="visible"/>
                                      </p:to>
                                    </p:set>
                                    <p:animEffect transition="in" filter="fade">
                                      <p:cBhvr>
                                        <p:cTn id="109" dur="500"/>
                                        <p:tgtEl>
                                          <p:spTgt spid="119">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fade">
                                      <p:cBhvr>
                                        <p:cTn id="112" dur="500"/>
                                        <p:tgtEl>
                                          <p:spTgt spid="11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fade">
                                      <p:cBhvr>
                                        <p:cTn id="115" dur="500"/>
                                        <p:tgtEl>
                                          <p:spTgt spid="11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7"/>
                                        </p:tgtEl>
                                        <p:attrNameLst>
                                          <p:attrName>style.visibility</p:attrName>
                                        </p:attrNameLst>
                                      </p:cBhvr>
                                      <p:to>
                                        <p:strVal val="visible"/>
                                      </p:to>
                                    </p:set>
                                    <p:animEffect transition="in" filter="fade">
                                      <p:cBhvr>
                                        <p:cTn id="118" dur="500"/>
                                        <p:tgtEl>
                                          <p:spTgt spid="10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29"/>
                                        </p:tgtEl>
                                        <p:attrNameLst>
                                          <p:attrName>style.visibility</p:attrName>
                                        </p:attrNameLst>
                                      </p:cBhvr>
                                      <p:to>
                                        <p:strVal val="visible"/>
                                      </p:to>
                                    </p:set>
                                    <p:animEffect transition="in" filter="fade">
                                      <p:cBhvr>
                                        <p:cTn id="121" dur="500"/>
                                        <p:tgtEl>
                                          <p:spTgt spid="12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31"/>
                                        </p:tgtEl>
                                        <p:attrNameLst>
                                          <p:attrName>style.visibility</p:attrName>
                                        </p:attrNameLst>
                                      </p:cBhvr>
                                      <p:to>
                                        <p:strVal val="visible"/>
                                      </p:to>
                                    </p:set>
                                    <p:animEffect transition="in" filter="fade">
                                      <p:cBhvr>
                                        <p:cTn id="124" dur="500"/>
                                        <p:tgtEl>
                                          <p:spTgt spid="13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32"/>
                                        </p:tgtEl>
                                        <p:attrNameLst>
                                          <p:attrName>style.visibility</p:attrName>
                                        </p:attrNameLst>
                                      </p:cBhvr>
                                      <p:to>
                                        <p:strVal val="visible"/>
                                      </p:to>
                                    </p:set>
                                    <p:animEffect transition="in" filter="fade">
                                      <p:cBhvr>
                                        <p:cTn id="127" dur="500"/>
                                        <p:tgtEl>
                                          <p:spTgt spid="13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33"/>
                                        </p:tgtEl>
                                        <p:attrNameLst>
                                          <p:attrName>style.visibility</p:attrName>
                                        </p:attrNameLst>
                                      </p:cBhvr>
                                      <p:to>
                                        <p:strVal val="visible"/>
                                      </p:to>
                                    </p:set>
                                    <p:animEffect transition="in" filter="fade">
                                      <p:cBhvr>
                                        <p:cTn id="130" dur="500"/>
                                        <p:tgtEl>
                                          <p:spTgt spid="133"/>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09"/>
                                        </p:tgtEl>
                                        <p:attrNameLst>
                                          <p:attrName>style.visibility</p:attrName>
                                        </p:attrNameLst>
                                      </p:cBhvr>
                                      <p:to>
                                        <p:strVal val="visible"/>
                                      </p:to>
                                    </p:set>
                                    <p:animEffect transition="in" filter="fade">
                                      <p:cBhvr>
                                        <p:cTn id="135" dur="500"/>
                                        <p:tgtEl>
                                          <p:spTgt spid="109"/>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12"/>
                                        </p:tgtEl>
                                        <p:attrNameLst>
                                          <p:attrName>style.visibility</p:attrName>
                                        </p:attrNameLst>
                                      </p:cBhvr>
                                      <p:to>
                                        <p:strVal val="visible"/>
                                      </p:to>
                                    </p:set>
                                    <p:animEffect transition="in" filter="fade">
                                      <p:cBhvr>
                                        <p:cTn id="138" dur="500"/>
                                        <p:tgtEl>
                                          <p:spTgt spid="112"/>
                                        </p:tgtEl>
                                      </p:cBhvr>
                                    </p:animEffect>
                                  </p:childTnLst>
                                </p:cTn>
                              </p:par>
                              <p:par>
                                <p:cTn id="139" presetID="10" presetClass="entr" presetSubtype="0" fill="hold" nodeType="withEffect">
                                  <p:stCondLst>
                                    <p:cond delay="0"/>
                                  </p:stCondLst>
                                  <p:childTnLst>
                                    <p:set>
                                      <p:cBhvr>
                                        <p:cTn id="140" dur="1" fill="hold">
                                          <p:stCondLst>
                                            <p:cond delay="0"/>
                                          </p:stCondLst>
                                        </p:cTn>
                                        <p:tgtEl>
                                          <p:spTgt spid="106"/>
                                        </p:tgtEl>
                                        <p:attrNameLst>
                                          <p:attrName>style.visibility</p:attrName>
                                        </p:attrNameLst>
                                      </p:cBhvr>
                                      <p:to>
                                        <p:strVal val="visible"/>
                                      </p:to>
                                    </p:set>
                                    <p:animEffect transition="in" filter="fade">
                                      <p:cBhvr>
                                        <p:cTn id="141" dur="500"/>
                                        <p:tgtEl>
                                          <p:spTgt spid="106"/>
                                        </p:tgtEl>
                                      </p:cBhvr>
                                    </p:animEffect>
                                  </p:childTnLst>
                                </p:cTn>
                              </p:par>
                              <p:par>
                                <p:cTn id="142" presetID="10" presetClass="entr" presetSubtype="0" fill="hold" nodeType="withEffect">
                                  <p:stCondLst>
                                    <p:cond delay="0"/>
                                  </p:stCondLst>
                                  <p:childTnLst>
                                    <p:set>
                                      <p:cBhvr>
                                        <p:cTn id="143" dur="1" fill="hold">
                                          <p:stCondLst>
                                            <p:cond delay="0"/>
                                          </p:stCondLst>
                                        </p:cTn>
                                        <p:tgtEl>
                                          <p:spTgt spid="108"/>
                                        </p:tgtEl>
                                        <p:attrNameLst>
                                          <p:attrName>style.visibility</p:attrName>
                                        </p:attrNameLst>
                                      </p:cBhvr>
                                      <p:to>
                                        <p:strVal val="visible"/>
                                      </p:to>
                                    </p:set>
                                    <p:animEffect transition="in" filter="fade">
                                      <p:cBhvr>
                                        <p:cTn id="144" dur="500"/>
                                        <p:tgtEl>
                                          <p:spTgt spid="108"/>
                                        </p:tgtEl>
                                      </p:cBhvr>
                                    </p:animEffect>
                                  </p:childTnLst>
                                </p:cTn>
                              </p:par>
                              <p:par>
                                <p:cTn id="145" presetID="10" presetClass="entr" presetSubtype="0" fill="hold" nodeType="withEffect">
                                  <p:stCondLst>
                                    <p:cond delay="0"/>
                                  </p:stCondLst>
                                  <p:childTnLst>
                                    <p:set>
                                      <p:cBhvr>
                                        <p:cTn id="146" dur="1" fill="hold">
                                          <p:stCondLst>
                                            <p:cond delay="0"/>
                                          </p:stCondLst>
                                        </p:cTn>
                                        <p:tgtEl>
                                          <p:spTgt spid="110"/>
                                        </p:tgtEl>
                                        <p:attrNameLst>
                                          <p:attrName>style.visibility</p:attrName>
                                        </p:attrNameLst>
                                      </p:cBhvr>
                                      <p:to>
                                        <p:strVal val="visible"/>
                                      </p:to>
                                    </p:set>
                                    <p:animEffect transition="in" filter="fade">
                                      <p:cBhvr>
                                        <p:cTn id="147" dur="500"/>
                                        <p:tgtEl>
                                          <p:spTgt spid="110"/>
                                        </p:tgtEl>
                                      </p:cBhvr>
                                    </p:animEffect>
                                  </p:childTnLst>
                                </p:cTn>
                              </p:par>
                              <p:par>
                                <p:cTn id="148" presetID="10" presetClass="entr" presetSubtype="0" fill="hold" nodeType="withEffect">
                                  <p:stCondLst>
                                    <p:cond delay="0"/>
                                  </p:stCondLst>
                                  <p:childTnLst>
                                    <p:set>
                                      <p:cBhvr>
                                        <p:cTn id="149" dur="1" fill="hold">
                                          <p:stCondLst>
                                            <p:cond delay="0"/>
                                          </p:stCondLst>
                                        </p:cTn>
                                        <p:tgtEl>
                                          <p:spTgt spid="111"/>
                                        </p:tgtEl>
                                        <p:attrNameLst>
                                          <p:attrName>style.visibility</p:attrName>
                                        </p:attrNameLst>
                                      </p:cBhvr>
                                      <p:to>
                                        <p:strVal val="visible"/>
                                      </p:to>
                                    </p:set>
                                    <p:animEffect transition="in" filter="fade">
                                      <p:cBhvr>
                                        <p:cTn id="150" dur="500"/>
                                        <p:tgtEl>
                                          <p:spTgt spid="111"/>
                                        </p:tgtEl>
                                      </p:cBhvr>
                                    </p:animEffect>
                                  </p:childTnLst>
                                </p:cTn>
                              </p:par>
                              <p:par>
                                <p:cTn id="151" presetID="10" presetClass="entr" presetSubtype="0" fill="hold" nodeType="withEffect">
                                  <p:stCondLst>
                                    <p:cond delay="0"/>
                                  </p:stCondLst>
                                  <p:childTnLst>
                                    <p:set>
                                      <p:cBhvr>
                                        <p:cTn id="152" dur="1" fill="hold">
                                          <p:stCondLst>
                                            <p:cond delay="0"/>
                                          </p:stCondLst>
                                        </p:cTn>
                                        <p:tgtEl>
                                          <p:spTgt spid="113"/>
                                        </p:tgtEl>
                                        <p:attrNameLst>
                                          <p:attrName>style.visibility</p:attrName>
                                        </p:attrNameLst>
                                      </p:cBhvr>
                                      <p:to>
                                        <p:strVal val="visible"/>
                                      </p:to>
                                    </p:set>
                                    <p:animEffect transition="in" filter="fade">
                                      <p:cBhvr>
                                        <p:cTn id="153" dur="500"/>
                                        <p:tgtEl>
                                          <p:spTgt spid="113"/>
                                        </p:tgtEl>
                                      </p:cBhvr>
                                    </p:animEffect>
                                  </p:childTnLst>
                                </p:cTn>
                              </p:par>
                              <p:par>
                                <p:cTn id="154" presetID="10" presetClass="entr" presetSubtype="0" fill="hold" nodeType="withEffect">
                                  <p:stCondLst>
                                    <p:cond delay="0"/>
                                  </p:stCondLst>
                                  <p:childTnLst>
                                    <p:set>
                                      <p:cBhvr>
                                        <p:cTn id="155" dur="1" fill="hold">
                                          <p:stCondLst>
                                            <p:cond delay="0"/>
                                          </p:stCondLst>
                                        </p:cTn>
                                        <p:tgtEl>
                                          <p:spTgt spid="115"/>
                                        </p:tgtEl>
                                        <p:attrNameLst>
                                          <p:attrName>style.visibility</p:attrName>
                                        </p:attrNameLst>
                                      </p:cBhvr>
                                      <p:to>
                                        <p:strVal val="visible"/>
                                      </p:to>
                                    </p:set>
                                    <p:animEffect transition="in" filter="fade">
                                      <p:cBhvr>
                                        <p:cTn id="156" dur="500"/>
                                        <p:tgtEl>
                                          <p:spTgt spid="115"/>
                                        </p:tgtEl>
                                      </p:cBhvr>
                                    </p:animEffect>
                                  </p:childTnLst>
                                </p:cTn>
                              </p:par>
                              <p:par>
                                <p:cTn id="157" presetID="10" presetClass="entr" presetSubtype="0" fill="hold" nodeType="withEffect">
                                  <p:stCondLst>
                                    <p:cond delay="0"/>
                                  </p:stCondLst>
                                  <p:childTnLst>
                                    <p:set>
                                      <p:cBhvr>
                                        <p:cTn id="158" dur="1" fill="hold">
                                          <p:stCondLst>
                                            <p:cond delay="0"/>
                                          </p:stCondLst>
                                        </p:cTn>
                                        <p:tgtEl>
                                          <p:spTgt spid="116"/>
                                        </p:tgtEl>
                                        <p:attrNameLst>
                                          <p:attrName>style.visibility</p:attrName>
                                        </p:attrNameLst>
                                      </p:cBhvr>
                                      <p:to>
                                        <p:strVal val="visible"/>
                                      </p:to>
                                    </p:set>
                                    <p:animEffect transition="in" filter="fade">
                                      <p:cBhvr>
                                        <p:cTn id="159" dur="500"/>
                                        <p:tgtEl>
                                          <p:spTgt spid="116"/>
                                        </p:tgtEl>
                                      </p:cBhvr>
                                    </p:animEffect>
                                  </p:childTnLst>
                                </p:cTn>
                              </p:par>
                              <p:par>
                                <p:cTn id="160" presetID="10" presetClass="entr" presetSubtype="0" fill="hold" nodeType="withEffect">
                                  <p:stCondLst>
                                    <p:cond delay="0"/>
                                  </p:stCondLst>
                                  <p:childTnLst>
                                    <p:set>
                                      <p:cBhvr>
                                        <p:cTn id="161" dur="1" fill="hold">
                                          <p:stCondLst>
                                            <p:cond delay="0"/>
                                          </p:stCondLst>
                                        </p:cTn>
                                        <p:tgtEl>
                                          <p:spTgt spid="117"/>
                                        </p:tgtEl>
                                        <p:attrNameLst>
                                          <p:attrName>style.visibility</p:attrName>
                                        </p:attrNameLst>
                                      </p:cBhvr>
                                      <p:to>
                                        <p:strVal val="visible"/>
                                      </p:to>
                                    </p:set>
                                    <p:animEffect transition="in" filter="fade">
                                      <p:cBhvr>
                                        <p:cTn id="162" dur="500"/>
                                        <p:tgtEl>
                                          <p:spTgt spid="117"/>
                                        </p:tgtEl>
                                      </p:cBhvr>
                                    </p:animEffect>
                                  </p:childTnLst>
                                </p:cTn>
                              </p:par>
                              <p:par>
                                <p:cTn id="163" presetID="10" presetClass="entr" presetSubtype="0" fill="hold" nodeType="withEffect">
                                  <p:stCondLst>
                                    <p:cond delay="0"/>
                                  </p:stCondLst>
                                  <p:childTnLst>
                                    <p:set>
                                      <p:cBhvr>
                                        <p:cTn id="164" dur="1" fill="hold">
                                          <p:stCondLst>
                                            <p:cond delay="0"/>
                                          </p:stCondLst>
                                        </p:cTn>
                                        <p:tgtEl>
                                          <p:spTgt spid="118"/>
                                        </p:tgtEl>
                                        <p:attrNameLst>
                                          <p:attrName>style.visibility</p:attrName>
                                        </p:attrNameLst>
                                      </p:cBhvr>
                                      <p:to>
                                        <p:strVal val="visible"/>
                                      </p:to>
                                    </p:set>
                                    <p:animEffect transition="in" filter="fade">
                                      <p:cBhvr>
                                        <p:cTn id="165" dur="500"/>
                                        <p:tgtEl>
                                          <p:spTgt spid="118"/>
                                        </p:tgtEl>
                                      </p:cBhvr>
                                    </p:animEffect>
                                  </p:childTnLst>
                                </p:cTn>
                              </p:par>
                              <p:par>
                                <p:cTn id="166" presetID="10" presetClass="entr" presetSubtype="0" fill="hold" nodeType="withEffect">
                                  <p:stCondLst>
                                    <p:cond delay="0"/>
                                  </p:stCondLst>
                                  <p:childTnLst>
                                    <p:set>
                                      <p:cBhvr>
                                        <p:cTn id="167" dur="1" fill="hold">
                                          <p:stCondLst>
                                            <p:cond delay="0"/>
                                          </p:stCondLst>
                                        </p:cTn>
                                        <p:tgtEl>
                                          <p:spTgt spid="120"/>
                                        </p:tgtEl>
                                        <p:attrNameLst>
                                          <p:attrName>style.visibility</p:attrName>
                                        </p:attrNameLst>
                                      </p:cBhvr>
                                      <p:to>
                                        <p:strVal val="visible"/>
                                      </p:to>
                                    </p:set>
                                    <p:animEffect transition="in" filter="fade">
                                      <p:cBhvr>
                                        <p:cTn id="168" dur="500"/>
                                        <p:tgtEl>
                                          <p:spTgt spid="120"/>
                                        </p:tgtEl>
                                      </p:cBhvr>
                                    </p:animEffect>
                                  </p:childTnLst>
                                </p:cTn>
                              </p:par>
                              <p:par>
                                <p:cTn id="169" presetID="10" presetClass="entr" presetSubtype="0" fill="hold" nodeType="withEffect">
                                  <p:stCondLst>
                                    <p:cond delay="0"/>
                                  </p:stCondLst>
                                  <p:childTnLst>
                                    <p:set>
                                      <p:cBhvr>
                                        <p:cTn id="170" dur="1" fill="hold">
                                          <p:stCondLst>
                                            <p:cond delay="0"/>
                                          </p:stCondLst>
                                        </p:cTn>
                                        <p:tgtEl>
                                          <p:spTgt spid="121"/>
                                        </p:tgtEl>
                                        <p:attrNameLst>
                                          <p:attrName>style.visibility</p:attrName>
                                        </p:attrNameLst>
                                      </p:cBhvr>
                                      <p:to>
                                        <p:strVal val="visible"/>
                                      </p:to>
                                    </p:set>
                                    <p:animEffect transition="in" filter="fade">
                                      <p:cBhvr>
                                        <p:cTn id="171" dur="500"/>
                                        <p:tgtEl>
                                          <p:spTgt spid="121"/>
                                        </p:tgtEl>
                                      </p:cBhvr>
                                    </p:animEffect>
                                  </p:childTnLst>
                                </p:cTn>
                              </p:par>
                              <p:par>
                                <p:cTn id="172" presetID="10" presetClass="entr" presetSubtype="0" fill="hold" nodeType="withEffect">
                                  <p:stCondLst>
                                    <p:cond delay="0"/>
                                  </p:stCondLst>
                                  <p:childTnLst>
                                    <p:set>
                                      <p:cBhvr>
                                        <p:cTn id="173" dur="1" fill="hold">
                                          <p:stCondLst>
                                            <p:cond delay="0"/>
                                          </p:stCondLst>
                                        </p:cTn>
                                        <p:tgtEl>
                                          <p:spTgt spid="122"/>
                                        </p:tgtEl>
                                        <p:attrNameLst>
                                          <p:attrName>style.visibility</p:attrName>
                                        </p:attrNameLst>
                                      </p:cBhvr>
                                      <p:to>
                                        <p:strVal val="visible"/>
                                      </p:to>
                                    </p:set>
                                    <p:animEffect transition="in" filter="fade">
                                      <p:cBhvr>
                                        <p:cTn id="174" dur="500"/>
                                        <p:tgtEl>
                                          <p:spTgt spid="122"/>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24"/>
                                        </p:tgtEl>
                                        <p:attrNameLst>
                                          <p:attrName>style.visibility</p:attrName>
                                        </p:attrNameLst>
                                      </p:cBhvr>
                                      <p:to>
                                        <p:strVal val="visible"/>
                                      </p:to>
                                    </p:set>
                                    <p:animEffect transition="in" filter="fade">
                                      <p:cBhvr>
                                        <p:cTn id="177" dur="500"/>
                                        <p:tgtEl>
                                          <p:spTgt spid="12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25"/>
                                        </p:tgtEl>
                                        <p:attrNameLst>
                                          <p:attrName>style.visibility</p:attrName>
                                        </p:attrNameLst>
                                      </p:cBhvr>
                                      <p:to>
                                        <p:strVal val="visible"/>
                                      </p:to>
                                    </p:set>
                                    <p:animEffect transition="in" filter="fade">
                                      <p:cBhvr>
                                        <p:cTn id="180" dur="500"/>
                                        <p:tgtEl>
                                          <p:spTgt spid="12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26"/>
                                        </p:tgtEl>
                                        <p:attrNameLst>
                                          <p:attrName>style.visibility</p:attrName>
                                        </p:attrNameLst>
                                      </p:cBhvr>
                                      <p:to>
                                        <p:strVal val="visible"/>
                                      </p:to>
                                    </p:set>
                                    <p:animEffect transition="in" filter="fade">
                                      <p:cBhvr>
                                        <p:cTn id="183" dur="500"/>
                                        <p:tgtEl>
                                          <p:spTgt spid="126"/>
                                        </p:tgtEl>
                                      </p:cBhvr>
                                    </p:animEffect>
                                  </p:childTnLst>
                                </p:cTn>
                              </p:par>
                              <p:par>
                                <p:cTn id="184" presetID="10" presetClass="entr" presetSubtype="0" fill="hold" nodeType="withEffect">
                                  <p:stCondLst>
                                    <p:cond delay="0"/>
                                  </p:stCondLst>
                                  <p:childTnLst>
                                    <p:set>
                                      <p:cBhvr>
                                        <p:cTn id="185" dur="1" fill="hold">
                                          <p:stCondLst>
                                            <p:cond delay="0"/>
                                          </p:stCondLst>
                                        </p:cTn>
                                        <p:tgtEl>
                                          <p:spTgt spid="123"/>
                                        </p:tgtEl>
                                        <p:attrNameLst>
                                          <p:attrName>style.visibility</p:attrName>
                                        </p:attrNameLst>
                                      </p:cBhvr>
                                      <p:to>
                                        <p:strVal val="visible"/>
                                      </p:to>
                                    </p:set>
                                    <p:animEffect transition="in" filter="fade">
                                      <p:cBhvr>
                                        <p:cTn id="186" dur="500"/>
                                        <p:tgtEl>
                                          <p:spTgt spid="123"/>
                                        </p:tgtEl>
                                      </p:cBhvr>
                                    </p:animEffect>
                                  </p:childTnLst>
                                </p:cTn>
                              </p:par>
                              <p:par>
                                <p:cTn id="187" presetID="10" presetClass="entr" presetSubtype="0" fill="hold" nodeType="withEffect">
                                  <p:stCondLst>
                                    <p:cond delay="0"/>
                                  </p:stCondLst>
                                  <p:childTnLst>
                                    <p:set>
                                      <p:cBhvr>
                                        <p:cTn id="188" dur="1" fill="hold">
                                          <p:stCondLst>
                                            <p:cond delay="0"/>
                                          </p:stCondLst>
                                        </p:cTn>
                                        <p:tgtEl>
                                          <p:spTgt spid="127"/>
                                        </p:tgtEl>
                                        <p:attrNameLst>
                                          <p:attrName>style.visibility</p:attrName>
                                        </p:attrNameLst>
                                      </p:cBhvr>
                                      <p:to>
                                        <p:strVal val="visible"/>
                                      </p:to>
                                    </p:set>
                                    <p:animEffect transition="in" filter="fade">
                                      <p:cBhvr>
                                        <p:cTn id="189" dur="500"/>
                                        <p:tgtEl>
                                          <p:spTgt spid="127"/>
                                        </p:tgtEl>
                                      </p:cBhvr>
                                    </p:animEffect>
                                  </p:childTnLst>
                                </p:cTn>
                              </p:par>
                              <p:par>
                                <p:cTn id="190" presetID="10" presetClass="entr" presetSubtype="0" fill="hold" nodeType="withEffect">
                                  <p:stCondLst>
                                    <p:cond delay="0"/>
                                  </p:stCondLst>
                                  <p:childTnLst>
                                    <p:set>
                                      <p:cBhvr>
                                        <p:cTn id="191" dur="1" fill="hold">
                                          <p:stCondLst>
                                            <p:cond delay="0"/>
                                          </p:stCondLst>
                                        </p:cTn>
                                        <p:tgtEl>
                                          <p:spTgt spid="128"/>
                                        </p:tgtEl>
                                        <p:attrNameLst>
                                          <p:attrName>style.visibility</p:attrName>
                                        </p:attrNameLst>
                                      </p:cBhvr>
                                      <p:to>
                                        <p:strVal val="visible"/>
                                      </p:to>
                                    </p:set>
                                    <p:animEffect transition="in" filter="fade">
                                      <p:cBhvr>
                                        <p:cTn id="192" dur="500"/>
                                        <p:tgtEl>
                                          <p:spTgt spid="128"/>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fade">
                                      <p:cBhvr>
                                        <p:cTn id="19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5" grpId="0"/>
      <p:bldP spid="27" grpId="0"/>
      <p:bldP spid="29" grpId="0" animBg="1"/>
      <p:bldP spid="40" grpId="0" animBg="1"/>
      <p:bldP spid="49" grpId="0"/>
      <p:bldP spid="95" grpId="0"/>
      <p:bldP spid="96" grpId="0"/>
      <p:bldP spid="97" grpId="0"/>
      <p:bldP spid="104" grpId="0"/>
      <p:bldP spid="107" grpId="0" animBg="1"/>
      <p:bldP spid="109" grpId="0"/>
      <p:bldP spid="112" grpId="0"/>
      <p:bldP spid="114" grpId="0" animBg="1"/>
      <p:bldP spid="119" grpId="0" animBg="1"/>
      <p:bldP spid="124" grpId="0"/>
      <p:bldP spid="125" grpId="0"/>
      <p:bldP spid="126" grpId="0"/>
      <p:bldP spid="129" grpId="0"/>
      <p:bldP spid="131" grpId="0"/>
      <p:bldP spid="132" grpId="0"/>
      <p:bldP spid="1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C0ED-3E74-4CDE-AF92-54A4C3A63B71}"/>
              </a:ext>
            </a:extLst>
          </p:cNvPr>
          <p:cNvSpPr>
            <a:spLocks noGrp="1"/>
          </p:cNvSpPr>
          <p:nvPr>
            <p:ph type="title"/>
          </p:nvPr>
        </p:nvSpPr>
        <p:spPr>
          <a:xfrm>
            <a:off x="593768" y="8126"/>
            <a:ext cx="7433951" cy="1063625"/>
          </a:xfrm>
          <a:solidFill>
            <a:schemeClr val="bg1"/>
          </a:solidFill>
        </p:spPr>
        <p:txBody>
          <a:bodyPr/>
          <a:lstStyle/>
          <a:p>
            <a:r>
              <a:rPr lang="en-US" dirty="0"/>
              <a:t>Benchmark Results (AUC)</a:t>
            </a:r>
          </a:p>
        </p:txBody>
      </p:sp>
      <p:sp>
        <p:nvSpPr>
          <p:cNvPr id="6" name="Rectangle 5">
            <a:extLst>
              <a:ext uri="{FF2B5EF4-FFF2-40B4-BE49-F238E27FC236}">
                <a16:creationId xmlns:a16="http://schemas.microsoft.com/office/drawing/2014/main" id="{1D1F8082-172D-4ECD-A105-6CA74ECB6FAC}"/>
              </a:ext>
            </a:extLst>
          </p:cNvPr>
          <p:cNvSpPr/>
          <p:nvPr/>
        </p:nvSpPr>
        <p:spPr>
          <a:xfrm>
            <a:off x="-1" y="5631408"/>
            <a:ext cx="9013371" cy="1077218"/>
          </a:xfrm>
          <a:prstGeom prst="rect">
            <a:avLst/>
          </a:prstGeom>
        </p:spPr>
        <p:txBody>
          <a:bodyPr wrap="square">
            <a:spAutoFit/>
          </a:bodyPr>
          <a:lstStyle/>
          <a:p>
            <a:r>
              <a:rPr lang="en-US" sz="1600" baseline="30000" dirty="0">
                <a:solidFill>
                  <a:srgbClr val="222222"/>
                </a:solidFill>
                <a:latin typeface="Arial" panose="020B0604020202020204" pitchFamily="34" charset="0"/>
              </a:rPr>
              <a:t>1</a:t>
            </a:r>
            <a:r>
              <a:rPr lang="en-US" sz="1600" dirty="0">
                <a:solidFill>
                  <a:srgbClr val="222222"/>
                </a:solidFill>
              </a:rPr>
              <a:t>Chen, Y., &amp; Wang, J. Z. (2004). Image categorization by learning and reasoning with regions. </a:t>
            </a:r>
            <a:r>
              <a:rPr lang="en-US" sz="1600" i="1" dirty="0">
                <a:solidFill>
                  <a:srgbClr val="222222"/>
                </a:solidFill>
              </a:rPr>
              <a:t>Journal of Machine Learning Research</a:t>
            </a:r>
            <a:r>
              <a:rPr lang="en-US" sz="1600" dirty="0">
                <a:solidFill>
                  <a:srgbClr val="222222"/>
                </a:solidFill>
              </a:rPr>
              <a:t>, </a:t>
            </a:r>
            <a:r>
              <a:rPr lang="en-US" sz="1600" i="1" dirty="0">
                <a:solidFill>
                  <a:srgbClr val="222222"/>
                </a:solidFill>
              </a:rPr>
              <a:t>5</a:t>
            </a:r>
            <a:r>
              <a:rPr lang="en-US" sz="1600" dirty="0">
                <a:solidFill>
                  <a:srgbClr val="222222"/>
                </a:solidFill>
              </a:rPr>
              <a:t>(Aug), 913-939.</a:t>
            </a:r>
          </a:p>
          <a:p>
            <a:r>
              <a:rPr lang="en-US" sz="1600" baseline="30000" dirty="0">
                <a:solidFill>
                  <a:srgbClr val="222222"/>
                </a:solidFill>
              </a:rPr>
              <a:t>2</a:t>
            </a:r>
            <a:r>
              <a:rPr lang="en-US" sz="1600" dirty="0"/>
              <a:t>Chen, Y., Bi, J., &amp; Wang, J. Z. (2006). MILES: Multiple-instance learning via embedded instance selection. </a:t>
            </a:r>
            <a:r>
              <a:rPr lang="en-US" sz="1600" i="1" dirty="0"/>
              <a:t>IEEE Transactions on Pattern Analysis and Machine Intelligence</a:t>
            </a:r>
            <a:r>
              <a:rPr lang="en-US" sz="1600" dirty="0"/>
              <a:t>, </a:t>
            </a:r>
            <a:r>
              <a:rPr lang="en-US" sz="1600" i="1" dirty="0"/>
              <a:t>28</a:t>
            </a:r>
            <a:r>
              <a:rPr lang="en-US" sz="1600" dirty="0"/>
              <a:t>(12), 1931-1947.</a:t>
            </a:r>
          </a:p>
        </p:txBody>
      </p:sp>
      <p:sp>
        <p:nvSpPr>
          <p:cNvPr id="3" name="Slide Number Placeholder 2"/>
          <p:cNvSpPr>
            <a:spLocks noGrp="1"/>
          </p:cNvSpPr>
          <p:nvPr>
            <p:ph type="sldNum" sz="quarter" idx="12"/>
          </p:nvPr>
        </p:nvSpPr>
        <p:spPr/>
        <p:txBody>
          <a:bodyPr/>
          <a:lstStyle/>
          <a:p>
            <a:fld id="{541668AA-79AC-4DC8-A911-BC1DB94E86F8}" type="slidenum">
              <a:rPr lang="en-US" smtClean="0"/>
              <a:pPr/>
              <a:t>38</a:t>
            </a:fld>
            <a:endParaRPr lang="en-US"/>
          </a:p>
        </p:txBody>
      </p:sp>
      <p:sp>
        <p:nvSpPr>
          <p:cNvPr id="8" name="AutoShape 3">
            <a:extLst>
              <a:ext uri="{FF2B5EF4-FFF2-40B4-BE49-F238E27FC236}">
                <a16:creationId xmlns:a16="http://schemas.microsoft.com/office/drawing/2014/main" id="{244B1CC1-E528-4617-9E3D-DE5F26D22DCF}"/>
              </a:ext>
            </a:extLst>
          </p:cNvPr>
          <p:cNvSpPr>
            <a:spLocks noChangeAspect="1" noChangeArrowheads="1" noTextEdit="1"/>
          </p:cNvSpPr>
          <p:nvPr/>
        </p:nvSpPr>
        <p:spPr bwMode="auto">
          <a:xfrm>
            <a:off x="347663" y="1638300"/>
            <a:ext cx="8666162"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a:extLst>
              <a:ext uri="{FF2B5EF4-FFF2-40B4-BE49-F238E27FC236}">
                <a16:creationId xmlns:a16="http://schemas.microsoft.com/office/drawing/2014/main" id="{6854D3C1-14F5-49BE-94F4-ED6DD0C5F5B4}"/>
              </a:ext>
            </a:extLst>
          </p:cNvPr>
          <p:cNvSpPr>
            <a:spLocks noChangeArrowheads="1"/>
          </p:cNvSpPr>
          <p:nvPr/>
        </p:nvSpPr>
        <p:spPr bwMode="auto">
          <a:xfrm>
            <a:off x="357188" y="1674813"/>
            <a:ext cx="1438275" cy="368300"/>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DCEDCDB7-8AC5-4C0A-BA0D-C8890D073F40}"/>
              </a:ext>
            </a:extLst>
          </p:cNvPr>
          <p:cNvSpPr>
            <a:spLocks noChangeArrowheads="1"/>
          </p:cNvSpPr>
          <p:nvPr/>
        </p:nvSpPr>
        <p:spPr bwMode="auto">
          <a:xfrm>
            <a:off x="1795463" y="1674813"/>
            <a:ext cx="1719262" cy="368300"/>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2D273DBC-01ED-42EC-A1E2-DBB98D636936}"/>
              </a:ext>
            </a:extLst>
          </p:cNvPr>
          <p:cNvSpPr>
            <a:spLocks noChangeArrowheads="1"/>
          </p:cNvSpPr>
          <p:nvPr/>
        </p:nvSpPr>
        <p:spPr bwMode="auto">
          <a:xfrm>
            <a:off x="3514725" y="1674813"/>
            <a:ext cx="1276350" cy="368300"/>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A0D38671-36EF-415E-AC95-B020CB04465E}"/>
              </a:ext>
            </a:extLst>
          </p:cNvPr>
          <p:cNvSpPr>
            <a:spLocks noChangeArrowheads="1"/>
          </p:cNvSpPr>
          <p:nvPr/>
        </p:nvSpPr>
        <p:spPr bwMode="auto">
          <a:xfrm>
            <a:off x="4791075" y="1674813"/>
            <a:ext cx="1228725" cy="368300"/>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3F5ECE85-BAC4-44C9-AB76-58D7D7CA23FB}"/>
              </a:ext>
            </a:extLst>
          </p:cNvPr>
          <p:cNvSpPr>
            <a:spLocks noChangeArrowheads="1"/>
          </p:cNvSpPr>
          <p:nvPr/>
        </p:nvSpPr>
        <p:spPr bwMode="auto">
          <a:xfrm>
            <a:off x="6019800" y="1674813"/>
            <a:ext cx="1485900" cy="368300"/>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a:extLst>
              <a:ext uri="{FF2B5EF4-FFF2-40B4-BE49-F238E27FC236}">
                <a16:creationId xmlns:a16="http://schemas.microsoft.com/office/drawing/2014/main" id="{6A2961B8-B209-4CD8-B499-176AA2625966}"/>
              </a:ext>
            </a:extLst>
          </p:cNvPr>
          <p:cNvSpPr>
            <a:spLocks noChangeArrowheads="1"/>
          </p:cNvSpPr>
          <p:nvPr/>
        </p:nvSpPr>
        <p:spPr bwMode="auto">
          <a:xfrm>
            <a:off x="7505700" y="1674813"/>
            <a:ext cx="1485900" cy="368300"/>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a:extLst>
              <a:ext uri="{FF2B5EF4-FFF2-40B4-BE49-F238E27FC236}">
                <a16:creationId xmlns:a16="http://schemas.microsoft.com/office/drawing/2014/main" id="{3C1768E2-B843-418F-BB1A-494B79778A8B}"/>
              </a:ext>
            </a:extLst>
          </p:cNvPr>
          <p:cNvSpPr>
            <a:spLocks noChangeArrowheads="1"/>
          </p:cNvSpPr>
          <p:nvPr/>
        </p:nvSpPr>
        <p:spPr bwMode="auto">
          <a:xfrm>
            <a:off x="357188" y="2043113"/>
            <a:ext cx="1438275"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
            <a:extLst>
              <a:ext uri="{FF2B5EF4-FFF2-40B4-BE49-F238E27FC236}">
                <a16:creationId xmlns:a16="http://schemas.microsoft.com/office/drawing/2014/main" id="{137B9E43-4F14-4F3C-BA6B-28F42F6A0E84}"/>
              </a:ext>
            </a:extLst>
          </p:cNvPr>
          <p:cNvSpPr>
            <a:spLocks noChangeArrowheads="1"/>
          </p:cNvSpPr>
          <p:nvPr/>
        </p:nvSpPr>
        <p:spPr bwMode="auto">
          <a:xfrm>
            <a:off x="1795463" y="2043113"/>
            <a:ext cx="1719262"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a:extLst>
              <a:ext uri="{FF2B5EF4-FFF2-40B4-BE49-F238E27FC236}">
                <a16:creationId xmlns:a16="http://schemas.microsoft.com/office/drawing/2014/main" id="{32B04B81-8700-41D5-A786-9745B8DBABE7}"/>
              </a:ext>
            </a:extLst>
          </p:cNvPr>
          <p:cNvSpPr>
            <a:spLocks noChangeArrowheads="1"/>
          </p:cNvSpPr>
          <p:nvPr/>
        </p:nvSpPr>
        <p:spPr bwMode="auto">
          <a:xfrm>
            <a:off x="3514725" y="2043113"/>
            <a:ext cx="1276350"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a:extLst>
              <a:ext uri="{FF2B5EF4-FFF2-40B4-BE49-F238E27FC236}">
                <a16:creationId xmlns:a16="http://schemas.microsoft.com/office/drawing/2014/main" id="{36671474-0BCE-4878-B4F8-48797D61A830}"/>
              </a:ext>
            </a:extLst>
          </p:cNvPr>
          <p:cNvSpPr>
            <a:spLocks noChangeArrowheads="1"/>
          </p:cNvSpPr>
          <p:nvPr/>
        </p:nvSpPr>
        <p:spPr bwMode="auto">
          <a:xfrm>
            <a:off x="4791075" y="2043113"/>
            <a:ext cx="1228725"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5">
            <a:extLst>
              <a:ext uri="{FF2B5EF4-FFF2-40B4-BE49-F238E27FC236}">
                <a16:creationId xmlns:a16="http://schemas.microsoft.com/office/drawing/2014/main" id="{F50AC155-7DD8-48A3-BC65-64BCB1EFF615}"/>
              </a:ext>
            </a:extLst>
          </p:cNvPr>
          <p:cNvSpPr>
            <a:spLocks noChangeArrowheads="1"/>
          </p:cNvSpPr>
          <p:nvPr/>
        </p:nvSpPr>
        <p:spPr bwMode="auto">
          <a:xfrm>
            <a:off x="6019800" y="2043113"/>
            <a:ext cx="1485900"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704336C3-EE56-4101-B78E-8D535DBD6AE9}"/>
              </a:ext>
            </a:extLst>
          </p:cNvPr>
          <p:cNvSpPr>
            <a:spLocks noChangeArrowheads="1"/>
          </p:cNvSpPr>
          <p:nvPr/>
        </p:nvSpPr>
        <p:spPr bwMode="auto">
          <a:xfrm>
            <a:off x="7505700" y="2043113"/>
            <a:ext cx="1485900"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a:extLst>
              <a:ext uri="{FF2B5EF4-FFF2-40B4-BE49-F238E27FC236}">
                <a16:creationId xmlns:a16="http://schemas.microsoft.com/office/drawing/2014/main" id="{101E0590-765B-4A2A-A432-F4FA3244E60A}"/>
              </a:ext>
            </a:extLst>
          </p:cNvPr>
          <p:cNvSpPr>
            <a:spLocks noChangeArrowheads="1"/>
          </p:cNvSpPr>
          <p:nvPr/>
        </p:nvSpPr>
        <p:spPr bwMode="auto">
          <a:xfrm>
            <a:off x="357188" y="2411413"/>
            <a:ext cx="1438275"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a:extLst>
              <a:ext uri="{FF2B5EF4-FFF2-40B4-BE49-F238E27FC236}">
                <a16:creationId xmlns:a16="http://schemas.microsoft.com/office/drawing/2014/main" id="{25DA0978-9419-4525-8444-839009823194}"/>
              </a:ext>
            </a:extLst>
          </p:cNvPr>
          <p:cNvSpPr>
            <a:spLocks noChangeArrowheads="1"/>
          </p:cNvSpPr>
          <p:nvPr/>
        </p:nvSpPr>
        <p:spPr bwMode="auto">
          <a:xfrm>
            <a:off x="1795463" y="2411413"/>
            <a:ext cx="1719262"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a:extLst>
              <a:ext uri="{FF2B5EF4-FFF2-40B4-BE49-F238E27FC236}">
                <a16:creationId xmlns:a16="http://schemas.microsoft.com/office/drawing/2014/main" id="{D7FC9A69-FA54-40F7-B1EC-B301341A9B13}"/>
              </a:ext>
            </a:extLst>
          </p:cNvPr>
          <p:cNvSpPr>
            <a:spLocks noChangeArrowheads="1"/>
          </p:cNvSpPr>
          <p:nvPr/>
        </p:nvSpPr>
        <p:spPr bwMode="auto">
          <a:xfrm>
            <a:off x="3514725" y="2411413"/>
            <a:ext cx="1276350"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a:extLst>
              <a:ext uri="{FF2B5EF4-FFF2-40B4-BE49-F238E27FC236}">
                <a16:creationId xmlns:a16="http://schemas.microsoft.com/office/drawing/2014/main" id="{675A419A-169D-4C81-A3C0-A7B5F54ABF8E}"/>
              </a:ext>
            </a:extLst>
          </p:cNvPr>
          <p:cNvSpPr>
            <a:spLocks noChangeArrowheads="1"/>
          </p:cNvSpPr>
          <p:nvPr/>
        </p:nvSpPr>
        <p:spPr bwMode="auto">
          <a:xfrm>
            <a:off x="4791075" y="2411413"/>
            <a:ext cx="1228725"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a:extLst>
              <a:ext uri="{FF2B5EF4-FFF2-40B4-BE49-F238E27FC236}">
                <a16:creationId xmlns:a16="http://schemas.microsoft.com/office/drawing/2014/main" id="{F5F37520-076B-4088-B660-DB5F714BDD8B}"/>
              </a:ext>
            </a:extLst>
          </p:cNvPr>
          <p:cNvSpPr>
            <a:spLocks noChangeArrowheads="1"/>
          </p:cNvSpPr>
          <p:nvPr/>
        </p:nvSpPr>
        <p:spPr bwMode="auto">
          <a:xfrm>
            <a:off x="6019800" y="2411413"/>
            <a:ext cx="1485900"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a:extLst>
              <a:ext uri="{FF2B5EF4-FFF2-40B4-BE49-F238E27FC236}">
                <a16:creationId xmlns:a16="http://schemas.microsoft.com/office/drawing/2014/main" id="{97767160-3BE0-4452-A048-855990EE1901}"/>
              </a:ext>
            </a:extLst>
          </p:cNvPr>
          <p:cNvSpPr>
            <a:spLocks noChangeArrowheads="1"/>
          </p:cNvSpPr>
          <p:nvPr/>
        </p:nvSpPr>
        <p:spPr bwMode="auto">
          <a:xfrm>
            <a:off x="7505700" y="2411413"/>
            <a:ext cx="1485900"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3">
            <a:extLst>
              <a:ext uri="{FF2B5EF4-FFF2-40B4-BE49-F238E27FC236}">
                <a16:creationId xmlns:a16="http://schemas.microsoft.com/office/drawing/2014/main" id="{17D7C575-22ED-49EE-81AC-76D5C5C1900C}"/>
              </a:ext>
            </a:extLst>
          </p:cNvPr>
          <p:cNvSpPr>
            <a:spLocks noChangeArrowheads="1"/>
          </p:cNvSpPr>
          <p:nvPr/>
        </p:nvSpPr>
        <p:spPr bwMode="auto">
          <a:xfrm>
            <a:off x="357188" y="2779713"/>
            <a:ext cx="1438275"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4">
            <a:extLst>
              <a:ext uri="{FF2B5EF4-FFF2-40B4-BE49-F238E27FC236}">
                <a16:creationId xmlns:a16="http://schemas.microsoft.com/office/drawing/2014/main" id="{9660F735-34F2-4325-9717-DDB5DFB091D8}"/>
              </a:ext>
            </a:extLst>
          </p:cNvPr>
          <p:cNvSpPr>
            <a:spLocks noChangeArrowheads="1"/>
          </p:cNvSpPr>
          <p:nvPr/>
        </p:nvSpPr>
        <p:spPr bwMode="auto">
          <a:xfrm>
            <a:off x="1795463" y="2779713"/>
            <a:ext cx="1719262"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5">
            <a:extLst>
              <a:ext uri="{FF2B5EF4-FFF2-40B4-BE49-F238E27FC236}">
                <a16:creationId xmlns:a16="http://schemas.microsoft.com/office/drawing/2014/main" id="{A2EABE4B-BB37-4E42-B0AE-84741471B7F5}"/>
              </a:ext>
            </a:extLst>
          </p:cNvPr>
          <p:cNvSpPr>
            <a:spLocks noChangeArrowheads="1"/>
          </p:cNvSpPr>
          <p:nvPr/>
        </p:nvSpPr>
        <p:spPr bwMode="auto">
          <a:xfrm>
            <a:off x="3514725" y="2779713"/>
            <a:ext cx="1276350"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6">
            <a:extLst>
              <a:ext uri="{FF2B5EF4-FFF2-40B4-BE49-F238E27FC236}">
                <a16:creationId xmlns:a16="http://schemas.microsoft.com/office/drawing/2014/main" id="{2D2E7D37-636F-48EA-AD2C-9E371E039DFE}"/>
              </a:ext>
            </a:extLst>
          </p:cNvPr>
          <p:cNvSpPr>
            <a:spLocks noChangeArrowheads="1"/>
          </p:cNvSpPr>
          <p:nvPr/>
        </p:nvSpPr>
        <p:spPr bwMode="auto">
          <a:xfrm>
            <a:off x="4791075" y="2779713"/>
            <a:ext cx="1228725"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7">
            <a:extLst>
              <a:ext uri="{FF2B5EF4-FFF2-40B4-BE49-F238E27FC236}">
                <a16:creationId xmlns:a16="http://schemas.microsoft.com/office/drawing/2014/main" id="{B383F0FC-CE60-4658-850D-ADFD0945E4DA}"/>
              </a:ext>
            </a:extLst>
          </p:cNvPr>
          <p:cNvSpPr>
            <a:spLocks noChangeArrowheads="1"/>
          </p:cNvSpPr>
          <p:nvPr/>
        </p:nvSpPr>
        <p:spPr bwMode="auto">
          <a:xfrm>
            <a:off x="6019800" y="2779713"/>
            <a:ext cx="1485900"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8">
            <a:extLst>
              <a:ext uri="{FF2B5EF4-FFF2-40B4-BE49-F238E27FC236}">
                <a16:creationId xmlns:a16="http://schemas.microsoft.com/office/drawing/2014/main" id="{115C4704-9D5F-473C-B4F1-97757E6BBDA7}"/>
              </a:ext>
            </a:extLst>
          </p:cNvPr>
          <p:cNvSpPr>
            <a:spLocks noChangeArrowheads="1"/>
          </p:cNvSpPr>
          <p:nvPr/>
        </p:nvSpPr>
        <p:spPr bwMode="auto">
          <a:xfrm>
            <a:off x="7505700" y="2779713"/>
            <a:ext cx="1485900"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9">
            <a:extLst>
              <a:ext uri="{FF2B5EF4-FFF2-40B4-BE49-F238E27FC236}">
                <a16:creationId xmlns:a16="http://schemas.microsoft.com/office/drawing/2014/main" id="{69813BCB-36BE-41F7-BF67-F14963C35B5D}"/>
              </a:ext>
            </a:extLst>
          </p:cNvPr>
          <p:cNvSpPr>
            <a:spLocks noChangeArrowheads="1"/>
          </p:cNvSpPr>
          <p:nvPr/>
        </p:nvSpPr>
        <p:spPr bwMode="auto">
          <a:xfrm>
            <a:off x="357188" y="3148013"/>
            <a:ext cx="1438275"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0">
            <a:extLst>
              <a:ext uri="{FF2B5EF4-FFF2-40B4-BE49-F238E27FC236}">
                <a16:creationId xmlns:a16="http://schemas.microsoft.com/office/drawing/2014/main" id="{A5778FF8-3BC1-47FB-A089-9AD280D9B17D}"/>
              </a:ext>
            </a:extLst>
          </p:cNvPr>
          <p:cNvSpPr>
            <a:spLocks noChangeArrowheads="1"/>
          </p:cNvSpPr>
          <p:nvPr/>
        </p:nvSpPr>
        <p:spPr bwMode="auto">
          <a:xfrm>
            <a:off x="1795463" y="3148013"/>
            <a:ext cx="1719262"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1">
            <a:extLst>
              <a:ext uri="{FF2B5EF4-FFF2-40B4-BE49-F238E27FC236}">
                <a16:creationId xmlns:a16="http://schemas.microsoft.com/office/drawing/2014/main" id="{66ABEC95-C63D-4D00-A6A3-8E7B81FA5F9E}"/>
              </a:ext>
            </a:extLst>
          </p:cNvPr>
          <p:cNvSpPr>
            <a:spLocks noChangeArrowheads="1"/>
          </p:cNvSpPr>
          <p:nvPr/>
        </p:nvSpPr>
        <p:spPr bwMode="auto">
          <a:xfrm>
            <a:off x="3514725" y="3148013"/>
            <a:ext cx="1276350"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2">
            <a:extLst>
              <a:ext uri="{FF2B5EF4-FFF2-40B4-BE49-F238E27FC236}">
                <a16:creationId xmlns:a16="http://schemas.microsoft.com/office/drawing/2014/main" id="{78525277-D03E-437D-9F80-F60A6A53A9F2}"/>
              </a:ext>
            </a:extLst>
          </p:cNvPr>
          <p:cNvSpPr>
            <a:spLocks noChangeArrowheads="1"/>
          </p:cNvSpPr>
          <p:nvPr/>
        </p:nvSpPr>
        <p:spPr bwMode="auto">
          <a:xfrm>
            <a:off x="4791075" y="3148013"/>
            <a:ext cx="1228725"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3">
            <a:extLst>
              <a:ext uri="{FF2B5EF4-FFF2-40B4-BE49-F238E27FC236}">
                <a16:creationId xmlns:a16="http://schemas.microsoft.com/office/drawing/2014/main" id="{6C620AE1-A964-48A2-B6D4-DD05DF553284}"/>
              </a:ext>
            </a:extLst>
          </p:cNvPr>
          <p:cNvSpPr>
            <a:spLocks noChangeArrowheads="1"/>
          </p:cNvSpPr>
          <p:nvPr/>
        </p:nvSpPr>
        <p:spPr bwMode="auto">
          <a:xfrm>
            <a:off x="6019800" y="3148013"/>
            <a:ext cx="1485900"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4">
            <a:extLst>
              <a:ext uri="{FF2B5EF4-FFF2-40B4-BE49-F238E27FC236}">
                <a16:creationId xmlns:a16="http://schemas.microsoft.com/office/drawing/2014/main" id="{29378170-53E5-46A8-8CD5-248B9ED40433}"/>
              </a:ext>
            </a:extLst>
          </p:cNvPr>
          <p:cNvSpPr>
            <a:spLocks noChangeArrowheads="1"/>
          </p:cNvSpPr>
          <p:nvPr/>
        </p:nvSpPr>
        <p:spPr bwMode="auto">
          <a:xfrm>
            <a:off x="7505700" y="3148013"/>
            <a:ext cx="1485900" cy="368300"/>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5">
            <a:extLst>
              <a:ext uri="{FF2B5EF4-FFF2-40B4-BE49-F238E27FC236}">
                <a16:creationId xmlns:a16="http://schemas.microsoft.com/office/drawing/2014/main" id="{EFFD81E6-D420-4B55-97FA-CA3BD615C199}"/>
              </a:ext>
            </a:extLst>
          </p:cNvPr>
          <p:cNvSpPr>
            <a:spLocks noChangeArrowheads="1"/>
          </p:cNvSpPr>
          <p:nvPr/>
        </p:nvSpPr>
        <p:spPr bwMode="auto">
          <a:xfrm>
            <a:off x="357188" y="3516313"/>
            <a:ext cx="1438275"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6">
            <a:extLst>
              <a:ext uri="{FF2B5EF4-FFF2-40B4-BE49-F238E27FC236}">
                <a16:creationId xmlns:a16="http://schemas.microsoft.com/office/drawing/2014/main" id="{5A713A86-21F3-46AE-9DC6-F4315943F39E}"/>
              </a:ext>
            </a:extLst>
          </p:cNvPr>
          <p:cNvSpPr>
            <a:spLocks noChangeArrowheads="1"/>
          </p:cNvSpPr>
          <p:nvPr/>
        </p:nvSpPr>
        <p:spPr bwMode="auto">
          <a:xfrm>
            <a:off x="1795463" y="3516313"/>
            <a:ext cx="1719262"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7">
            <a:extLst>
              <a:ext uri="{FF2B5EF4-FFF2-40B4-BE49-F238E27FC236}">
                <a16:creationId xmlns:a16="http://schemas.microsoft.com/office/drawing/2014/main" id="{CABA0B45-5B2F-4DBC-841E-0AAEB8D63348}"/>
              </a:ext>
            </a:extLst>
          </p:cNvPr>
          <p:cNvSpPr>
            <a:spLocks noChangeArrowheads="1"/>
          </p:cNvSpPr>
          <p:nvPr/>
        </p:nvSpPr>
        <p:spPr bwMode="auto">
          <a:xfrm>
            <a:off x="3514725" y="3516313"/>
            <a:ext cx="1276350"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8">
            <a:extLst>
              <a:ext uri="{FF2B5EF4-FFF2-40B4-BE49-F238E27FC236}">
                <a16:creationId xmlns:a16="http://schemas.microsoft.com/office/drawing/2014/main" id="{9DDC1DAD-3DE7-498A-95DF-A58BC27911DC}"/>
              </a:ext>
            </a:extLst>
          </p:cNvPr>
          <p:cNvSpPr>
            <a:spLocks noChangeArrowheads="1"/>
          </p:cNvSpPr>
          <p:nvPr/>
        </p:nvSpPr>
        <p:spPr bwMode="auto">
          <a:xfrm>
            <a:off x="4791075" y="3516313"/>
            <a:ext cx="1228725"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9">
            <a:extLst>
              <a:ext uri="{FF2B5EF4-FFF2-40B4-BE49-F238E27FC236}">
                <a16:creationId xmlns:a16="http://schemas.microsoft.com/office/drawing/2014/main" id="{00B66950-FF5A-45BE-AD2D-88182370EA87}"/>
              </a:ext>
            </a:extLst>
          </p:cNvPr>
          <p:cNvSpPr>
            <a:spLocks noChangeArrowheads="1"/>
          </p:cNvSpPr>
          <p:nvPr/>
        </p:nvSpPr>
        <p:spPr bwMode="auto">
          <a:xfrm>
            <a:off x="6019800" y="3516313"/>
            <a:ext cx="1485900"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0">
            <a:extLst>
              <a:ext uri="{FF2B5EF4-FFF2-40B4-BE49-F238E27FC236}">
                <a16:creationId xmlns:a16="http://schemas.microsoft.com/office/drawing/2014/main" id="{FE2FC721-64CB-4A66-8385-DFC0208C67F6}"/>
              </a:ext>
            </a:extLst>
          </p:cNvPr>
          <p:cNvSpPr>
            <a:spLocks noChangeArrowheads="1"/>
          </p:cNvSpPr>
          <p:nvPr/>
        </p:nvSpPr>
        <p:spPr bwMode="auto">
          <a:xfrm>
            <a:off x="7505700" y="3516313"/>
            <a:ext cx="1485900" cy="3683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Line 41">
            <a:extLst>
              <a:ext uri="{FF2B5EF4-FFF2-40B4-BE49-F238E27FC236}">
                <a16:creationId xmlns:a16="http://schemas.microsoft.com/office/drawing/2014/main" id="{DE05D092-6BAF-4BA2-A40B-D97AC1B531A7}"/>
              </a:ext>
            </a:extLst>
          </p:cNvPr>
          <p:cNvSpPr>
            <a:spLocks noChangeShapeType="1"/>
          </p:cNvSpPr>
          <p:nvPr/>
        </p:nvSpPr>
        <p:spPr bwMode="auto">
          <a:xfrm>
            <a:off x="1795463" y="1668463"/>
            <a:ext cx="0" cy="22240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2">
            <a:extLst>
              <a:ext uri="{FF2B5EF4-FFF2-40B4-BE49-F238E27FC236}">
                <a16:creationId xmlns:a16="http://schemas.microsoft.com/office/drawing/2014/main" id="{307F48FF-5190-47CA-9E96-0FCF8E1DA4B3}"/>
              </a:ext>
            </a:extLst>
          </p:cNvPr>
          <p:cNvSpPr>
            <a:spLocks noChangeShapeType="1"/>
          </p:cNvSpPr>
          <p:nvPr/>
        </p:nvSpPr>
        <p:spPr bwMode="auto">
          <a:xfrm>
            <a:off x="3514725" y="1668463"/>
            <a:ext cx="0" cy="22240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3">
            <a:extLst>
              <a:ext uri="{FF2B5EF4-FFF2-40B4-BE49-F238E27FC236}">
                <a16:creationId xmlns:a16="http://schemas.microsoft.com/office/drawing/2014/main" id="{4EB3A188-EDAB-41E4-A1B0-35C29811EAB9}"/>
              </a:ext>
            </a:extLst>
          </p:cNvPr>
          <p:cNvSpPr>
            <a:spLocks noChangeShapeType="1"/>
          </p:cNvSpPr>
          <p:nvPr/>
        </p:nvSpPr>
        <p:spPr bwMode="auto">
          <a:xfrm>
            <a:off x="4791075" y="1668463"/>
            <a:ext cx="0" cy="22240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4">
            <a:extLst>
              <a:ext uri="{FF2B5EF4-FFF2-40B4-BE49-F238E27FC236}">
                <a16:creationId xmlns:a16="http://schemas.microsoft.com/office/drawing/2014/main" id="{1D259255-1D87-4DDF-B169-7294E99C288B}"/>
              </a:ext>
            </a:extLst>
          </p:cNvPr>
          <p:cNvSpPr>
            <a:spLocks noChangeShapeType="1"/>
          </p:cNvSpPr>
          <p:nvPr/>
        </p:nvSpPr>
        <p:spPr bwMode="auto">
          <a:xfrm>
            <a:off x="6019800" y="1668463"/>
            <a:ext cx="0" cy="22240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5">
            <a:extLst>
              <a:ext uri="{FF2B5EF4-FFF2-40B4-BE49-F238E27FC236}">
                <a16:creationId xmlns:a16="http://schemas.microsoft.com/office/drawing/2014/main" id="{3FFC8764-5B0E-45E2-91F2-F1A61C1274D7}"/>
              </a:ext>
            </a:extLst>
          </p:cNvPr>
          <p:cNvSpPr>
            <a:spLocks noChangeShapeType="1"/>
          </p:cNvSpPr>
          <p:nvPr/>
        </p:nvSpPr>
        <p:spPr bwMode="auto">
          <a:xfrm>
            <a:off x="7505700" y="1668463"/>
            <a:ext cx="0" cy="22240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6">
            <a:extLst>
              <a:ext uri="{FF2B5EF4-FFF2-40B4-BE49-F238E27FC236}">
                <a16:creationId xmlns:a16="http://schemas.microsoft.com/office/drawing/2014/main" id="{49A4D7FD-1493-4A4E-8A0E-324958364A8B}"/>
              </a:ext>
            </a:extLst>
          </p:cNvPr>
          <p:cNvSpPr>
            <a:spLocks noChangeShapeType="1"/>
          </p:cNvSpPr>
          <p:nvPr/>
        </p:nvSpPr>
        <p:spPr bwMode="auto">
          <a:xfrm>
            <a:off x="350838" y="2043113"/>
            <a:ext cx="8648700"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7">
            <a:extLst>
              <a:ext uri="{FF2B5EF4-FFF2-40B4-BE49-F238E27FC236}">
                <a16:creationId xmlns:a16="http://schemas.microsoft.com/office/drawing/2014/main" id="{0DC3E7DD-B8E4-40A4-8022-ED336D66122C}"/>
              </a:ext>
            </a:extLst>
          </p:cNvPr>
          <p:cNvSpPr>
            <a:spLocks noChangeShapeType="1"/>
          </p:cNvSpPr>
          <p:nvPr/>
        </p:nvSpPr>
        <p:spPr bwMode="auto">
          <a:xfrm>
            <a:off x="350838" y="2411413"/>
            <a:ext cx="864870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8">
            <a:extLst>
              <a:ext uri="{FF2B5EF4-FFF2-40B4-BE49-F238E27FC236}">
                <a16:creationId xmlns:a16="http://schemas.microsoft.com/office/drawing/2014/main" id="{9904C1AD-AE45-4C54-9E4A-2645E0AF8BAA}"/>
              </a:ext>
            </a:extLst>
          </p:cNvPr>
          <p:cNvSpPr>
            <a:spLocks noChangeShapeType="1"/>
          </p:cNvSpPr>
          <p:nvPr/>
        </p:nvSpPr>
        <p:spPr bwMode="auto">
          <a:xfrm>
            <a:off x="350838" y="2779713"/>
            <a:ext cx="864870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9">
            <a:extLst>
              <a:ext uri="{FF2B5EF4-FFF2-40B4-BE49-F238E27FC236}">
                <a16:creationId xmlns:a16="http://schemas.microsoft.com/office/drawing/2014/main" id="{A403BE3F-2EBF-450C-BAD3-EC39F8F33238}"/>
              </a:ext>
            </a:extLst>
          </p:cNvPr>
          <p:cNvSpPr>
            <a:spLocks noChangeShapeType="1"/>
          </p:cNvSpPr>
          <p:nvPr/>
        </p:nvSpPr>
        <p:spPr bwMode="auto">
          <a:xfrm>
            <a:off x="350838" y="3148013"/>
            <a:ext cx="864870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0">
            <a:extLst>
              <a:ext uri="{FF2B5EF4-FFF2-40B4-BE49-F238E27FC236}">
                <a16:creationId xmlns:a16="http://schemas.microsoft.com/office/drawing/2014/main" id="{CF907983-3C78-448B-B6E7-CCE2C2140C1F}"/>
              </a:ext>
            </a:extLst>
          </p:cNvPr>
          <p:cNvSpPr>
            <a:spLocks noChangeShapeType="1"/>
          </p:cNvSpPr>
          <p:nvPr/>
        </p:nvSpPr>
        <p:spPr bwMode="auto">
          <a:xfrm>
            <a:off x="350838" y="3516313"/>
            <a:ext cx="864870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1">
            <a:extLst>
              <a:ext uri="{FF2B5EF4-FFF2-40B4-BE49-F238E27FC236}">
                <a16:creationId xmlns:a16="http://schemas.microsoft.com/office/drawing/2014/main" id="{7E88098D-0826-4E3A-B53E-821C2BD69CF8}"/>
              </a:ext>
            </a:extLst>
          </p:cNvPr>
          <p:cNvSpPr>
            <a:spLocks noChangeShapeType="1"/>
          </p:cNvSpPr>
          <p:nvPr/>
        </p:nvSpPr>
        <p:spPr bwMode="auto">
          <a:xfrm>
            <a:off x="357188" y="1668463"/>
            <a:ext cx="0" cy="22240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52">
            <a:extLst>
              <a:ext uri="{FF2B5EF4-FFF2-40B4-BE49-F238E27FC236}">
                <a16:creationId xmlns:a16="http://schemas.microsoft.com/office/drawing/2014/main" id="{5BF37CD5-3C62-4544-82A6-45B6702099E1}"/>
              </a:ext>
            </a:extLst>
          </p:cNvPr>
          <p:cNvSpPr>
            <a:spLocks noChangeShapeType="1"/>
          </p:cNvSpPr>
          <p:nvPr/>
        </p:nvSpPr>
        <p:spPr bwMode="auto">
          <a:xfrm>
            <a:off x="8991600" y="1668463"/>
            <a:ext cx="0" cy="22240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53">
            <a:extLst>
              <a:ext uri="{FF2B5EF4-FFF2-40B4-BE49-F238E27FC236}">
                <a16:creationId xmlns:a16="http://schemas.microsoft.com/office/drawing/2014/main" id="{BDBC3038-4E32-4212-9B81-CC0DE027A6B1}"/>
              </a:ext>
            </a:extLst>
          </p:cNvPr>
          <p:cNvSpPr>
            <a:spLocks noChangeShapeType="1"/>
          </p:cNvSpPr>
          <p:nvPr/>
        </p:nvSpPr>
        <p:spPr bwMode="auto">
          <a:xfrm>
            <a:off x="350838" y="1674813"/>
            <a:ext cx="864870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4">
            <a:extLst>
              <a:ext uri="{FF2B5EF4-FFF2-40B4-BE49-F238E27FC236}">
                <a16:creationId xmlns:a16="http://schemas.microsoft.com/office/drawing/2014/main" id="{EC713838-35B6-4868-AC16-D3A30CF9A9AF}"/>
              </a:ext>
            </a:extLst>
          </p:cNvPr>
          <p:cNvSpPr>
            <a:spLocks noChangeShapeType="1"/>
          </p:cNvSpPr>
          <p:nvPr/>
        </p:nvSpPr>
        <p:spPr bwMode="auto">
          <a:xfrm>
            <a:off x="350838" y="3884613"/>
            <a:ext cx="864870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55">
            <a:extLst>
              <a:ext uri="{FF2B5EF4-FFF2-40B4-BE49-F238E27FC236}">
                <a16:creationId xmlns:a16="http://schemas.microsoft.com/office/drawing/2014/main" id="{BF9F1D38-1920-45FE-AC6D-30396A6542A7}"/>
              </a:ext>
            </a:extLst>
          </p:cNvPr>
          <p:cNvSpPr>
            <a:spLocks noChangeArrowheads="1"/>
          </p:cNvSpPr>
          <p:nvPr/>
        </p:nvSpPr>
        <p:spPr bwMode="auto">
          <a:xfrm>
            <a:off x="2274888" y="1714500"/>
            <a:ext cx="9096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MUSK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6">
            <a:extLst>
              <a:ext uri="{FF2B5EF4-FFF2-40B4-BE49-F238E27FC236}">
                <a16:creationId xmlns:a16="http://schemas.microsoft.com/office/drawing/2014/main" id="{F0EB7CC7-C471-4F1D-9034-906C39AD73A3}"/>
              </a:ext>
            </a:extLst>
          </p:cNvPr>
          <p:cNvSpPr>
            <a:spLocks noChangeArrowheads="1"/>
          </p:cNvSpPr>
          <p:nvPr/>
        </p:nvSpPr>
        <p:spPr bwMode="auto">
          <a:xfrm>
            <a:off x="3773488" y="1714500"/>
            <a:ext cx="9096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MUSK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7">
            <a:extLst>
              <a:ext uri="{FF2B5EF4-FFF2-40B4-BE49-F238E27FC236}">
                <a16:creationId xmlns:a16="http://schemas.microsoft.com/office/drawing/2014/main" id="{1076E8DB-ADE9-4271-B34B-BD8E6EDDFC75}"/>
              </a:ext>
            </a:extLst>
          </p:cNvPr>
          <p:cNvSpPr>
            <a:spLocks noChangeArrowheads="1"/>
          </p:cNvSpPr>
          <p:nvPr/>
        </p:nvSpPr>
        <p:spPr bwMode="auto">
          <a:xfrm>
            <a:off x="4906963" y="1714500"/>
            <a:ext cx="1158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ELEPHANT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8">
            <a:extLst>
              <a:ext uri="{FF2B5EF4-FFF2-40B4-BE49-F238E27FC236}">
                <a16:creationId xmlns:a16="http://schemas.microsoft.com/office/drawing/2014/main" id="{9A7D6927-B849-4DDE-ABA5-CCE42E3CCC23}"/>
              </a:ext>
            </a:extLst>
          </p:cNvPr>
          <p:cNvSpPr>
            <a:spLocks noChangeArrowheads="1"/>
          </p:cNvSpPr>
          <p:nvPr/>
        </p:nvSpPr>
        <p:spPr bwMode="auto">
          <a:xfrm>
            <a:off x="6577013" y="1714500"/>
            <a:ext cx="527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FOX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9">
            <a:extLst>
              <a:ext uri="{FF2B5EF4-FFF2-40B4-BE49-F238E27FC236}">
                <a16:creationId xmlns:a16="http://schemas.microsoft.com/office/drawing/2014/main" id="{1452B7C2-1EBC-4708-B8B0-729EB5014B32}"/>
              </a:ext>
            </a:extLst>
          </p:cNvPr>
          <p:cNvSpPr>
            <a:spLocks noChangeArrowheads="1"/>
          </p:cNvSpPr>
          <p:nvPr/>
        </p:nvSpPr>
        <p:spPr bwMode="auto">
          <a:xfrm>
            <a:off x="7967663" y="1714500"/>
            <a:ext cx="7080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TIGER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60">
            <a:extLst>
              <a:ext uri="{FF2B5EF4-FFF2-40B4-BE49-F238E27FC236}">
                <a16:creationId xmlns:a16="http://schemas.microsoft.com/office/drawing/2014/main" id="{D72FDC82-4D5A-446A-AA9A-ED25799AE92C}"/>
              </a:ext>
            </a:extLst>
          </p:cNvPr>
          <p:cNvSpPr>
            <a:spLocks noChangeArrowheads="1"/>
          </p:cNvSpPr>
          <p:nvPr/>
        </p:nvSpPr>
        <p:spPr bwMode="auto">
          <a:xfrm>
            <a:off x="454025" y="2084388"/>
            <a:ext cx="7461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alibri" panose="020F0502020204030204" pitchFamily="34" charset="0"/>
              </a:rPr>
              <a:t>EFCMI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Rectangle 61">
            <a:extLst>
              <a:ext uri="{FF2B5EF4-FFF2-40B4-BE49-F238E27FC236}">
                <a16:creationId xmlns:a16="http://schemas.microsoft.com/office/drawing/2014/main" id="{F4AFA560-AD65-4FD5-BF56-2974520BE25C}"/>
              </a:ext>
            </a:extLst>
          </p:cNvPr>
          <p:cNvSpPr>
            <a:spLocks noChangeArrowheads="1"/>
          </p:cNvSpPr>
          <p:nvPr/>
        </p:nvSpPr>
        <p:spPr bwMode="auto">
          <a:xfrm>
            <a:off x="1057275" y="2084388"/>
            <a:ext cx="2000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Rectangle 62">
            <a:extLst>
              <a:ext uri="{FF2B5EF4-FFF2-40B4-BE49-F238E27FC236}">
                <a16:creationId xmlns:a16="http://schemas.microsoft.com/office/drawing/2014/main" id="{E8A1555C-9B25-4111-A90F-EA551744A8F5}"/>
              </a:ext>
            </a:extLst>
          </p:cNvPr>
          <p:cNvSpPr>
            <a:spLocks noChangeArrowheads="1"/>
          </p:cNvSpPr>
          <p:nvPr/>
        </p:nvSpPr>
        <p:spPr bwMode="auto">
          <a:xfrm>
            <a:off x="1123950" y="2084388"/>
            <a:ext cx="698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alibri" panose="020F0502020204030204" pitchFamily="34" charset="0"/>
              </a:rPr>
              <a:t>CKNN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7" name="Rectangle 63">
            <a:extLst>
              <a:ext uri="{FF2B5EF4-FFF2-40B4-BE49-F238E27FC236}">
                <a16:creationId xmlns:a16="http://schemas.microsoft.com/office/drawing/2014/main" id="{4BCF9E1A-0607-45BA-9B46-48271E061F30}"/>
              </a:ext>
            </a:extLst>
          </p:cNvPr>
          <p:cNvSpPr>
            <a:spLocks noChangeArrowheads="1"/>
          </p:cNvSpPr>
          <p:nvPr/>
        </p:nvSpPr>
        <p:spPr bwMode="auto">
          <a:xfrm>
            <a:off x="2398713" y="2084388"/>
            <a:ext cx="6699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.9279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8" name="Rectangle 64">
            <a:extLst>
              <a:ext uri="{FF2B5EF4-FFF2-40B4-BE49-F238E27FC236}">
                <a16:creationId xmlns:a16="http://schemas.microsoft.com/office/drawing/2014/main" id="{BE65A35A-CE96-427C-918C-2E09A856BF5D}"/>
              </a:ext>
            </a:extLst>
          </p:cNvPr>
          <p:cNvSpPr>
            <a:spLocks noChangeArrowheads="1"/>
          </p:cNvSpPr>
          <p:nvPr/>
        </p:nvSpPr>
        <p:spPr bwMode="auto">
          <a:xfrm>
            <a:off x="3898900" y="2084388"/>
            <a:ext cx="6699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.9078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65">
            <a:extLst>
              <a:ext uri="{FF2B5EF4-FFF2-40B4-BE49-F238E27FC236}">
                <a16:creationId xmlns:a16="http://schemas.microsoft.com/office/drawing/2014/main" id="{8372A08B-C906-45E9-B338-085402F4D3F5}"/>
              </a:ext>
            </a:extLst>
          </p:cNvPr>
          <p:cNvSpPr>
            <a:spLocks noChangeArrowheads="1"/>
          </p:cNvSpPr>
          <p:nvPr/>
        </p:nvSpPr>
        <p:spPr bwMode="auto">
          <a:xfrm>
            <a:off x="5146675" y="2084388"/>
            <a:ext cx="6699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.9074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66">
            <a:extLst>
              <a:ext uri="{FF2B5EF4-FFF2-40B4-BE49-F238E27FC236}">
                <a16:creationId xmlns:a16="http://schemas.microsoft.com/office/drawing/2014/main" id="{DFF0349C-93B0-4DAB-87DD-F2D693A6F8F9}"/>
              </a:ext>
            </a:extLst>
          </p:cNvPr>
          <p:cNvSpPr>
            <a:spLocks noChangeArrowheads="1"/>
          </p:cNvSpPr>
          <p:nvPr/>
        </p:nvSpPr>
        <p:spPr bwMode="auto">
          <a:xfrm>
            <a:off x="6510338" y="2084388"/>
            <a:ext cx="6699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.6654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7">
            <a:extLst>
              <a:ext uri="{FF2B5EF4-FFF2-40B4-BE49-F238E27FC236}">
                <a16:creationId xmlns:a16="http://schemas.microsoft.com/office/drawing/2014/main" id="{7B9D0308-326C-49CA-9534-3AF34EDADC78}"/>
              </a:ext>
            </a:extLst>
          </p:cNvPr>
          <p:cNvSpPr>
            <a:spLocks noChangeArrowheads="1"/>
          </p:cNvSpPr>
          <p:nvPr/>
        </p:nvSpPr>
        <p:spPr bwMode="auto">
          <a:xfrm>
            <a:off x="7996238" y="2084388"/>
            <a:ext cx="6699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.8281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8">
            <a:extLst>
              <a:ext uri="{FF2B5EF4-FFF2-40B4-BE49-F238E27FC236}">
                <a16:creationId xmlns:a16="http://schemas.microsoft.com/office/drawing/2014/main" id="{0A322576-DC57-4E6D-BD6B-A65B45674D70}"/>
              </a:ext>
            </a:extLst>
          </p:cNvPr>
          <p:cNvSpPr>
            <a:spLocks noChangeArrowheads="1"/>
          </p:cNvSpPr>
          <p:nvPr/>
        </p:nvSpPr>
        <p:spPr bwMode="auto">
          <a:xfrm>
            <a:off x="454025" y="2452688"/>
            <a:ext cx="7461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EFCMI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9">
            <a:extLst>
              <a:ext uri="{FF2B5EF4-FFF2-40B4-BE49-F238E27FC236}">
                <a16:creationId xmlns:a16="http://schemas.microsoft.com/office/drawing/2014/main" id="{3D2FA4F5-ED81-42D1-8D61-F0DA5AB14A84}"/>
              </a:ext>
            </a:extLst>
          </p:cNvPr>
          <p:cNvSpPr>
            <a:spLocks noChangeArrowheads="1"/>
          </p:cNvSpPr>
          <p:nvPr/>
        </p:nvSpPr>
        <p:spPr bwMode="auto">
          <a:xfrm>
            <a:off x="1057275" y="2452688"/>
            <a:ext cx="2000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70">
            <a:extLst>
              <a:ext uri="{FF2B5EF4-FFF2-40B4-BE49-F238E27FC236}">
                <a16:creationId xmlns:a16="http://schemas.microsoft.com/office/drawing/2014/main" id="{51D0B56C-5293-4FDB-AD0A-D9AD17443DE3}"/>
              </a:ext>
            </a:extLst>
          </p:cNvPr>
          <p:cNvSpPr>
            <a:spLocks noChangeArrowheads="1"/>
          </p:cNvSpPr>
          <p:nvPr/>
        </p:nvSpPr>
        <p:spPr bwMode="auto">
          <a:xfrm>
            <a:off x="1123950" y="2452688"/>
            <a:ext cx="5842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SVM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71">
            <a:extLst>
              <a:ext uri="{FF2B5EF4-FFF2-40B4-BE49-F238E27FC236}">
                <a16:creationId xmlns:a16="http://schemas.microsoft.com/office/drawing/2014/main" id="{269BC39D-ED0A-444E-9845-DC0A414AF009}"/>
              </a:ext>
            </a:extLst>
          </p:cNvPr>
          <p:cNvSpPr>
            <a:spLocks noChangeArrowheads="1"/>
          </p:cNvSpPr>
          <p:nvPr/>
        </p:nvSpPr>
        <p:spPr bwMode="auto">
          <a:xfrm>
            <a:off x="2398713" y="2452688"/>
            <a:ext cx="6699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.9338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72">
            <a:extLst>
              <a:ext uri="{FF2B5EF4-FFF2-40B4-BE49-F238E27FC236}">
                <a16:creationId xmlns:a16="http://schemas.microsoft.com/office/drawing/2014/main" id="{A4D89BD6-9D58-47CB-8D69-00D51E1817A7}"/>
              </a:ext>
            </a:extLst>
          </p:cNvPr>
          <p:cNvSpPr>
            <a:spLocks noChangeArrowheads="1"/>
          </p:cNvSpPr>
          <p:nvPr/>
        </p:nvSpPr>
        <p:spPr bwMode="auto">
          <a:xfrm>
            <a:off x="3898900" y="2452688"/>
            <a:ext cx="6699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.9341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73">
            <a:extLst>
              <a:ext uri="{FF2B5EF4-FFF2-40B4-BE49-F238E27FC236}">
                <a16:creationId xmlns:a16="http://schemas.microsoft.com/office/drawing/2014/main" id="{3413623F-426A-48D2-8BC5-939FE37F8C72}"/>
              </a:ext>
            </a:extLst>
          </p:cNvPr>
          <p:cNvSpPr>
            <a:spLocks noChangeArrowheads="1"/>
          </p:cNvSpPr>
          <p:nvPr/>
        </p:nvSpPr>
        <p:spPr bwMode="auto">
          <a:xfrm>
            <a:off x="5146675" y="2452688"/>
            <a:ext cx="18256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4">
            <a:extLst>
              <a:ext uri="{FF2B5EF4-FFF2-40B4-BE49-F238E27FC236}">
                <a16:creationId xmlns:a16="http://schemas.microsoft.com/office/drawing/2014/main" id="{712418D5-E96E-49C6-BC76-8F7F50AFC4BF}"/>
              </a:ext>
            </a:extLst>
          </p:cNvPr>
          <p:cNvSpPr>
            <a:spLocks noChangeArrowheads="1"/>
          </p:cNvSpPr>
          <p:nvPr/>
        </p:nvSpPr>
        <p:spPr bwMode="auto">
          <a:xfrm>
            <a:off x="5203825" y="2452688"/>
            <a:ext cx="6032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9203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5">
            <a:extLst>
              <a:ext uri="{FF2B5EF4-FFF2-40B4-BE49-F238E27FC236}">
                <a16:creationId xmlns:a16="http://schemas.microsoft.com/office/drawing/2014/main" id="{BBADCB15-7EBA-471D-842A-89228269024D}"/>
              </a:ext>
            </a:extLst>
          </p:cNvPr>
          <p:cNvSpPr>
            <a:spLocks noChangeArrowheads="1"/>
          </p:cNvSpPr>
          <p:nvPr/>
        </p:nvSpPr>
        <p:spPr bwMode="auto">
          <a:xfrm>
            <a:off x="6510338" y="2452688"/>
            <a:ext cx="6699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.6761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6">
            <a:extLst>
              <a:ext uri="{FF2B5EF4-FFF2-40B4-BE49-F238E27FC236}">
                <a16:creationId xmlns:a16="http://schemas.microsoft.com/office/drawing/2014/main" id="{2756827D-66A8-4554-8191-349177047511}"/>
              </a:ext>
            </a:extLst>
          </p:cNvPr>
          <p:cNvSpPr>
            <a:spLocks noChangeArrowheads="1"/>
          </p:cNvSpPr>
          <p:nvPr/>
        </p:nvSpPr>
        <p:spPr bwMode="auto">
          <a:xfrm>
            <a:off x="7996238" y="2452688"/>
            <a:ext cx="6699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.8172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77">
            <a:extLst>
              <a:ext uri="{FF2B5EF4-FFF2-40B4-BE49-F238E27FC236}">
                <a16:creationId xmlns:a16="http://schemas.microsoft.com/office/drawing/2014/main" id="{5FA6ED91-95D3-4B64-B86E-80EC385C9BEC}"/>
              </a:ext>
            </a:extLst>
          </p:cNvPr>
          <p:cNvSpPr>
            <a:spLocks noChangeArrowheads="1"/>
          </p:cNvSpPr>
          <p:nvPr/>
        </p:nvSpPr>
        <p:spPr bwMode="auto">
          <a:xfrm>
            <a:off x="454025" y="2820988"/>
            <a:ext cx="7461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EFCMI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8">
            <a:extLst>
              <a:ext uri="{FF2B5EF4-FFF2-40B4-BE49-F238E27FC236}">
                <a16:creationId xmlns:a16="http://schemas.microsoft.com/office/drawing/2014/main" id="{6CEF8C44-17B8-48A0-8B10-98F14426347A}"/>
              </a:ext>
            </a:extLst>
          </p:cNvPr>
          <p:cNvSpPr>
            <a:spLocks noChangeArrowheads="1"/>
          </p:cNvSpPr>
          <p:nvPr/>
        </p:nvSpPr>
        <p:spPr bwMode="auto">
          <a:xfrm>
            <a:off x="1057275" y="2820988"/>
            <a:ext cx="2000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79">
            <a:extLst>
              <a:ext uri="{FF2B5EF4-FFF2-40B4-BE49-F238E27FC236}">
                <a16:creationId xmlns:a16="http://schemas.microsoft.com/office/drawing/2014/main" id="{7F8676E4-208D-429D-9FCC-64F9688C7A4E}"/>
              </a:ext>
            </a:extLst>
          </p:cNvPr>
          <p:cNvSpPr>
            <a:spLocks noChangeArrowheads="1"/>
          </p:cNvSpPr>
          <p:nvPr/>
        </p:nvSpPr>
        <p:spPr bwMode="auto">
          <a:xfrm>
            <a:off x="1123950" y="2820988"/>
            <a:ext cx="5556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80">
            <a:extLst>
              <a:ext uri="{FF2B5EF4-FFF2-40B4-BE49-F238E27FC236}">
                <a16:creationId xmlns:a16="http://schemas.microsoft.com/office/drawing/2014/main" id="{F2C630F0-8387-40A7-A52A-2D29F2AB7FEB}"/>
              </a:ext>
            </a:extLst>
          </p:cNvPr>
          <p:cNvSpPr>
            <a:spLocks noChangeArrowheads="1"/>
          </p:cNvSpPr>
          <p:nvPr/>
        </p:nvSpPr>
        <p:spPr bwMode="auto">
          <a:xfrm>
            <a:off x="2398713" y="28209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.9480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81">
            <a:extLst>
              <a:ext uri="{FF2B5EF4-FFF2-40B4-BE49-F238E27FC236}">
                <a16:creationId xmlns:a16="http://schemas.microsoft.com/office/drawing/2014/main" id="{B63A2DDD-74CE-4DC5-B480-0D7690A7791B}"/>
              </a:ext>
            </a:extLst>
          </p:cNvPr>
          <p:cNvSpPr>
            <a:spLocks noChangeArrowheads="1"/>
          </p:cNvSpPr>
          <p:nvPr/>
        </p:nvSpPr>
        <p:spPr bwMode="auto">
          <a:xfrm>
            <a:off x="3898900" y="28209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.9263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82">
            <a:extLst>
              <a:ext uri="{FF2B5EF4-FFF2-40B4-BE49-F238E27FC236}">
                <a16:creationId xmlns:a16="http://schemas.microsoft.com/office/drawing/2014/main" id="{DD3E5E59-7CF4-4953-9523-70D812BFD638}"/>
              </a:ext>
            </a:extLst>
          </p:cNvPr>
          <p:cNvSpPr>
            <a:spLocks noChangeArrowheads="1"/>
          </p:cNvSpPr>
          <p:nvPr/>
        </p:nvSpPr>
        <p:spPr bwMode="auto">
          <a:xfrm>
            <a:off x="5146675" y="28209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.8808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83">
            <a:extLst>
              <a:ext uri="{FF2B5EF4-FFF2-40B4-BE49-F238E27FC236}">
                <a16:creationId xmlns:a16="http://schemas.microsoft.com/office/drawing/2014/main" id="{EEC5B104-93F6-4601-BDE8-3B707915E91C}"/>
              </a:ext>
            </a:extLst>
          </p:cNvPr>
          <p:cNvSpPr>
            <a:spLocks noChangeArrowheads="1"/>
          </p:cNvSpPr>
          <p:nvPr/>
        </p:nvSpPr>
        <p:spPr bwMode="auto">
          <a:xfrm>
            <a:off x="6510338" y="28209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.6955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4">
            <a:extLst>
              <a:ext uri="{FF2B5EF4-FFF2-40B4-BE49-F238E27FC236}">
                <a16:creationId xmlns:a16="http://schemas.microsoft.com/office/drawing/2014/main" id="{BAE95FCA-F2AB-4BAF-AED8-39460CF5236F}"/>
              </a:ext>
            </a:extLst>
          </p:cNvPr>
          <p:cNvSpPr>
            <a:spLocks noChangeArrowheads="1"/>
          </p:cNvSpPr>
          <p:nvPr/>
        </p:nvSpPr>
        <p:spPr bwMode="auto">
          <a:xfrm>
            <a:off x="7996238" y="28209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.7962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85">
            <a:extLst>
              <a:ext uri="{FF2B5EF4-FFF2-40B4-BE49-F238E27FC236}">
                <a16:creationId xmlns:a16="http://schemas.microsoft.com/office/drawing/2014/main" id="{FFD35503-1DB3-420D-945A-028C43E6DBC7}"/>
              </a:ext>
            </a:extLst>
          </p:cNvPr>
          <p:cNvSpPr>
            <a:spLocks noChangeArrowheads="1"/>
          </p:cNvSpPr>
          <p:nvPr/>
        </p:nvSpPr>
        <p:spPr bwMode="auto">
          <a:xfrm>
            <a:off x="454025" y="3189288"/>
            <a:ext cx="4206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DD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86">
            <a:extLst>
              <a:ext uri="{FF2B5EF4-FFF2-40B4-BE49-F238E27FC236}">
                <a16:creationId xmlns:a16="http://schemas.microsoft.com/office/drawing/2014/main" id="{CC614611-F211-4298-9B57-DF018FFED9B0}"/>
              </a:ext>
            </a:extLst>
          </p:cNvPr>
          <p:cNvSpPr>
            <a:spLocks noChangeArrowheads="1"/>
          </p:cNvSpPr>
          <p:nvPr/>
        </p:nvSpPr>
        <p:spPr bwMode="auto">
          <a:xfrm>
            <a:off x="741363" y="3189288"/>
            <a:ext cx="2000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7">
            <a:extLst>
              <a:ext uri="{FF2B5EF4-FFF2-40B4-BE49-F238E27FC236}">
                <a16:creationId xmlns:a16="http://schemas.microsoft.com/office/drawing/2014/main" id="{8BA91AAC-1851-4864-986A-8249059A2888}"/>
              </a:ext>
            </a:extLst>
          </p:cNvPr>
          <p:cNvSpPr>
            <a:spLocks noChangeArrowheads="1"/>
          </p:cNvSpPr>
          <p:nvPr/>
        </p:nvSpPr>
        <p:spPr bwMode="auto">
          <a:xfrm>
            <a:off x="808038" y="3189288"/>
            <a:ext cx="58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SVM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88">
            <a:extLst>
              <a:ext uri="{FF2B5EF4-FFF2-40B4-BE49-F238E27FC236}">
                <a16:creationId xmlns:a16="http://schemas.microsoft.com/office/drawing/2014/main" id="{76318C67-818A-4297-B18F-0BC6CEE602BF}"/>
              </a:ext>
            </a:extLst>
          </p:cNvPr>
          <p:cNvSpPr>
            <a:spLocks noChangeArrowheads="1"/>
          </p:cNvSpPr>
          <p:nvPr/>
        </p:nvSpPr>
        <p:spPr bwMode="auto">
          <a:xfrm>
            <a:off x="1247775" y="3200400"/>
            <a:ext cx="163512"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89">
            <a:extLst>
              <a:ext uri="{FF2B5EF4-FFF2-40B4-BE49-F238E27FC236}">
                <a16:creationId xmlns:a16="http://schemas.microsoft.com/office/drawing/2014/main" id="{FB86F271-2A8A-492A-83D5-8191403F4182}"/>
              </a:ext>
            </a:extLst>
          </p:cNvPr>
          <p:cNvSpPr>
            <a:spLocks noChangeArrowheads="1"/>
          </p:cNvSpPr>
          <p:nvPr/>
        </p:nvSpPr>
        <p:spPr bwMode="auto">
          <a:xfrm>
            <a:off x="2398713" y="31892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.9626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90">
            <a:extLst>
              <a:ext uri="{FF2B5EF4-FFF2-40B4-BE49-F238E27FC236}">
                <a16:creationId xmlns:a16="http://schemas.microsoft.com/office/drawing/2014/main" id="{9CC9CAC8-C755-45FF-BB3F-F030AED6202A}"/>
              </a:ext>
            </a:extLst>
          </p:cNvPr>
          <p:cNvSpPr>
            <a:spLocks noChangeArrowheads="1"/>
          </p:cNvSpPr>
          <p:nvPr/>
        </p:nvSpPr>
        <p:spPr bwMode="auto">
          <a:xfrm>
            <a:off x="3898900" y="31892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.9683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1">
            <a:extLst>
              <a:ext uri="{FF2B5EF4-FFF2-40B4-BE49-F238E27FC236}">
                <a16:creationId xmlns:a16="http://schemas.microsoft.com/office/drawing/2014/main" id="{1B221EEA-55B6-4CC6-B9F8-6C1C1D56544D}"/>
              </a:ext>
            </a:extLst>
          </p:cNvPr>
          <p:cNvSpPr>
            <a:spLocks noChangeArrowheads="1"/>
          </p:cNvSpPr>
          <p:nvPr/>
        </p:nvSpPr>
        <p:spPr bwMode="auto">
          <a:xfrm>
            <a:off x="5146675" y="31892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.8877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92">
            <a:extLst>
              <a:ext uri="{FF2B5EF4-FFF2-40B4-BE49-F238E27FC236}">
                <a16:creationId xmlns:a16="http://schemas.microsoft.com/office/drawing/2014/main" id="{CE4E0EAD-4C94-4ED3-BDF0-D1C25DDB2644}"/>
              </a:ext>
            </a:extLst>
          </p:cNvPr>
          <p:cNvSpPr>
            <a:spLocks noChangeArrowheads="1"/>
          </p:cNvSpPr>
          <p:nvPr/>
        </p:nvSpPr>
        <p:spPr bwMode="auto">
          <a:xfrm>
            <a:off x="6510338" y="31892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.6564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93">
            <a:extLst>
              <a:ext uri="{FF2B5EF4-FFF2-40B4-BE49-F238E27FC236}">
                <a16:creationId xmlns:a16="http://schemas.microsoft.com/office/drawing/2014/main" id="{A0B401BA-1369-48CC-8775-1B4E9BB5170A}"/>
              </a:ext>
            </a:extLst>
          </p:cNvPr>
          <p:cNvSpPr>
            <a:spLocks noChangeArrowheads="1"/>
          </p:cNvSpPr>
          <p:nvPr/>
        </p:nvSpPr>
        <p:spPr bwMode="auto">
          <a:xfrm>
            <a:off x="7996238" y="31892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.7635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94">
            <a:extLst>
              <a:ext uri="{FF2B5EF4-FFF2-40B4-BE49-F238E27FC236}">
                <a16:creationId xmlns:a16="http://schemas.microsoft.com/office/drawing/2014/main" id="{EEC07468-4FD6-4E7C-A25E-A8B6EDA3D906}"/>
              </a:ext>
            </a:extLst>
          </p:cNvPr>
          <p:cNvSpPr>
            <a:spLocks noChangeArrowheads="1"/>
          </p:cNvSpPr>
          <p:nvPr/>
        </p:nvSpPr>
        <p:spPr bwMode="auto">
          <a:xfrm>
            <a:off x="454025" y="3557588"/>
            <a:ext cx="727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MILES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5">
            <a:extLst>
              <a:ext uri="{FF2B5EF4-FFF2-40B4-BE49-F238E27FC236}">
                <a16:creationId xmlns:a16="http://schemas.microsoft.com/office/drawing/2014/main" id="{D5D20BAB-CCB7-496B-8FBF-B4CF51C9CC75}"/>
              </a:ext>
            </a:extLst>
          </p:cNvPr>
          <p:cNvSpPr>
            <a:spLocks noChangeArrowheads="1"/>
          </p:cNvSpPr>
          <p:nvPr/>
        </p:nvSpPr>
        <p:spPr bwMode="auto">
          <a:xfrm>
            <a:off x="1027113" y="3568700"/>
            <a:ext cx="163512"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96">
            <a:extLst>
              <a:ext uri="{FF2B5EF4-FFF2-40B4-BE49-F238E27FC236}">
                <a16:creationId xmlns:a16="http://schemas.microsoft.com/office/drawing/2014/main" id="{C74D0772-9067-4CC4-831B-98D3203CC4AB}"/>
              </a:ext>
            </a:extLst>
          </p:cNvPr>
          <p:cNvSpPr>
            <a:spLocks noChangeArrowheads="1"/>
          </p:cNvSpPr>
          <p:nvPr/>
        </p:nvSpPr>
        <p:spPr bwMode="auto">
          <a:xfrm>
            <a:off x="2398713" y="35575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.9428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97">
            <a:extLst>
              <a:ext uri="{FF2B5EF4-FFF2-40B4-BE49-F238E27FC236}">
                <a16:creationId xmlns:a16="http://schemas.microsoft.com/office/drawing/2014/main" id="{8440237F-F91E-4D11-9C0A-369713A851C5}"/>
              </a:ext>
            </a:extLst>
          </p:cNvPr>
          <p:cNvSpPr>
            <a:spLocks noChangeArrowheads="1"/>
          </p:cNvSpPr>
          <p:nvPr/>
        </p:nvSpPr>
        <p:spPr bwMode="auto">
          <a:xfrm>
            <a:off x="3898900" y="35575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.9560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98">
            <a:extLst>
              <a:ext uri="{FF2B5EF4-FFF2-40B4-BE49-F238E27FC236}">
                <a16:creationId xmlns:a16="http://schemas.microsoft.com/office/drawing/2014/main" id="{74263512-6259-40C8-A1F6-7539D17508AB}"/>
              </a:ext>
            </a:extLst>
          </p:cNvPr>
          <p:cNvSpPr>
            <a:spLocks noChangeArrowheads="1"/>
          </p:cNvSpPr>
          <p:nvPr/>
        </p:nvSpPr>
        <p:spPr bwMode="auto">
          <a:xfrm>
            <a:off x="5146675" y="35575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.9018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99">
            <a:extLst>
              <a:ext uri="{FF2B5EF4-FFF2-40B4-BE49-F238E27FC236}">
                <a16:creationId xmlns:a16="http://schemas.microsoft.com/office/drawing/2014/main" id="{65940E2A-27B0-42BB-984A-2313FD5965CE}"/>
              </a:ext>
            </a:extLst>
          </p:cNvPr>
          <p:cNvSpPr>
            <a:spLocks noChangeArrowheads="1"/>
          </p:cNvSpPr>
          <p:nvPr/>
        </p:nvSpPr>
        <p:spPr bwMode="auto">
          <a:xfrm>
            <a:off x="6510338" y="3557588"/>
            <a:ext cx="669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.6955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Rectangle 100">
            <a:extLst>
              <a:ext uri="{FF2B5EF4-FFF2-40B4-BE49-F238E27FC236}">
                <a16:creationId xmlns:a16="http://schemas.microsoft.com/office/drawing/2014/main" id="{19021218-D0B7-498A-A2A8-2751BB854D4F}"/>
              </a:ext>
            </a:extLst>
          </p:cNvPr>
          <p:cNvSpPr>
            <a:spLocks noChangeArrowheads="1"/>
          </p:cNvSpPr>
          <p:nvPr/>
        </p:nvSpPr>
        <p:spPr bwMode="auto">
          <a:xfrm>
            <a:off x="7996238" y="3557588"/>
            <a:ext cx="1825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Rectangle 101">
            <a:extLst>
              <a:ext uri="{FF2B5EF4-FFF2-40B4-BE49-F238E27FC236}">
                <a16:creationId xmlns:a16="http://schemas.microsoft.com/office/drawing/2014/main" id="{DC5404D6-3E1D-49A6-AF42-F752F8CF29B8}"/>
              </a:ext>
            </a:extLst>
          </p:cNvPr>
          <p:cNvSpPr>
            <a:spLocks noChangeArrowheads="1"/>
          </p:cNvSpPr>
          <p:nvPr/>
        </p:nvSpPr>
        <p:spPr bwMode="auto">
          <a:xfrm>
            <a:off x="8053388" y="3557588"/>
            <a:ext cx="6032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9172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435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500"/>
                                        <p:tgtEl>
                                          <p:spTgt spid="7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fade">
                                      <p:cBhvr>
                                        <p:cTn id="40" dur="500"/>
                                        <p:tgtEl>
                                          <p:spTgt spid="8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500"/>
                                        <p:tgtEl>
                                          <p:spTgt spid="8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fade">
                                      <p:cBhvr>
                                        <p:cTn id="55" dur="500"/>
                                        <p:tgtEl>
                                          <p:spTgt spid="9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500"/>
                                        <p:tgtEl>
                                          <p:spTgt spid="9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500"/>
                                        <p:tgtEl>
                                          <p:spTgt spid="3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fade">
                                      <p:cBhvr>
                                        <p:cTn id="96" dur="500"/>
                                        <p:tgtEl>
                                          <p:spTgt spid="4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fade">
                                      <p:cBhvr>
                                        <p:cTn id="99" dur="500"/>
                                        <p:tgtEl>
                                          <p:spTgt spid="6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fade">
                                      <p:cBhvr>
                                        <p:cTn id="102" dur="500"/>
                                        <p:tgtEl>
                                          <p:spTgt spid="6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fade">
                                      <p:cBhvr>
                                        <p:cTn id="105" dur="500"/>
                                        <p:tgtEl>
                                          <p:spTgt spid="7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500"/>
                                        <p:tgtEl>
                                          <p:spTgt spid="7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fade">
                                      <p:cBhvr>
                                        <p:cTn id="111" dur="500"/>
                                        <p:tgtEl>
                                          <p:spTgt spid="8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fade">
                                      <p:cBhvr>
                                        <p:cTn id="114" dur="500"/>
                                        <p:tgtEl>
                                          <p:spTgt spid="8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fade">
                                      <p:cBhvr>
                                        <p:cTn id="117" dur="500"/>
                                        <p:tgtEl>
                                          <p:spTgt spid="9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4"/>
                                        </p:tgtEl>
                                        <p:attrNameLst>
                                          <p:attrName>style.visibility</p:attrName>
                                        </p:attrNameLst>
                                      </p:cBhvr>
                                      <p:to>
                                        <p:strVal val="visible"/>
                                      </p:to>
                                    </p:set>
                                    <p:animEffect transition="in" filter="fade">
                                      <p:cBhvr>
                                        <p:cTn id="120" dur="500"/>
                                        <p:tgtEl>
                                          <p:spTgt spid="9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0"/>
                                        </p:tgtEl>
                                        <p:attrNameLst>
                                          <p:attrName>style.visibility</p:attrName>
                                        </p:attrNameLst>
                                      </p:cBhvr>
                                      <p:to>
                                        <p:strVal val="visible"/>
                                      </p:to>
                                    </p:set>
                                    <p:animEffect transition="in" filter="fade">
                                      <p:cBhvr>
                                        <p:cTn id="123" dur="500"/>
                                        <p:tgtEl>
                                          <p:spTgt spid="10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1"/>
                                        </p:tgtEl>
                                        <p:attrNameLst>
                                          <p:attrName>style.visibility</p:attrName>
                                        </p:attrNameLst>
                                      </p:cBhvr>
                                      <p:to>
                                        <p:strVal val="visible"/>
                                      </p:to>
                                    </p:set>
                                    <p:animEffect transition="in" filter="fade">
                                      <p:cBhvr>
                                        <p:cTn id="126" dur="500"/>
                                        <p:tgtEl>
                                          <p:spTgt spid="101"/>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8"/>
                                        </p:tgtEl>
                                        <p:attrNameLst>
                                          <p:attrName>style.visibility</p:attrName>
                                        </p:attrNameLst>
                                      </p:cBhvr>
                                      <p:to>
                                        <p:strVal val="visible"/>
                                      </p:to>
                                    </p:set>
                                    <p:animEffect transition="in" filter="fade">
                                      <p:cBhvr>
                                        <p:cTn id="131" dur="500"/>
                                        <p:tgtEl>
                                          <p:spTgt spid="1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9"/>
                                        </p:tgtEl>
                                        <p:attrNameLst>
                                          <p:attrName>style.visibility</p:attrName>
                                        </p:attrNameLst>
                                      </p:cBhvr>
                                      <p:to>
                                        <p:strVal val="visible"/>
                                      </p:to>
                                    </p:set>
                                    <p:animEffect transition="in" filter="fade">
                                      <p:cBhvr>
                                        <p:cTn id="134" dur="500"/>
                                        <p:tgtEl>
                                          <p:spTgt spid="1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20"/>
                                        </p:tgtEl>
                                        <p:attrNameLst>
                                          <p:attrName>style.visibility</p:attrName>
                                        </p:attrNameLst>
                                      </p:cBhvr>
                                      <p:to>
                                        <p:strVal val="visible"/>
                                      </p:to>
                                    </p:set>
                                    <p:animEffect transition="in" filter="fade">
                                      <p:cBhvr>
                                        <p:cTn id="137" dur="500"/>
                                        <p:tgtEl>
                                          <p:spTgt spid="2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24"/>
                                        </p:tgtEl>
                                        <p:attrNameLst>
                                          <p:attrName>style.visibility</p:attrName>
                                        </p:attrNameLst>
                                      </p:cBhvr>
                                      <p:to>
                                        <p:strVal val="visible"/>
                                      </p:to>
                                    </p:set>
                                    <p:animEffect transition="in" filter="fade">
                                      <p:cBhvr>
                                        <p:cTn id="140" dur="500"/>
                                        <p:tgtEl>
                                          <p:spTgt spid="2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500"/>
                                        <p:tgtEl>
                                          <p:spTgt spid="25"/>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26"/>
                                        </p:tgtEl>
                                        <p:attrNameLst>
                                          <p:attrName>style.visibility</p:attrName>
                                        </p:attrNameLst>
                                      </p:cBhvr>
                                      <p:to>
                                        <p:strVal val="visible"/>
                                      </p:to>
                                    </p:set>
                                    <p:animEffect transition="in" filter="fade">
                                      <p:cBhvr>
                                        <p:cTn id="146" dur="500"/>
                                        <p:tgtEl>
                                          <p:spTgt spid="2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500"/>
                                        <p:tgtEl>
                                          <p:spTgt spid="3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fade">
                                      <p:cBhvr>
                                        <p:cTn id="152" dur="500"/>
                                        <p:tgtEl>
                                          <p:spTgt spid="3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32"/>
                                        </p:tgtEl>
                                        <p:attrNameLst>
                                          <p:attrName>style.visibility</p:attrName>
                                        </p:attrNameLst>
                                      </p:cBhvr>
                                      <p:to>
                                        <p:strVal val="visible"/>
                                      </p:to>
                                    </p:set>
                                    <p:animEffect transition="in" filter="fade">
                                      <p:cBhvr>
                                        <p:cTn id="155" dur="500"/>
                                        <p:tgtEl>
                                          <p:spTgt spid="32"/>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500"/>
                                        <p:tgtEl>
                                          <p:spTgt spid="36"/>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500"/>
                                        <p:tgtEl>
                                          <p:spTgt spid="37"/>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500"/>
                                        <p:tgtEl>
                                          <p:spTgt spid="38"/>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42"/>
                                        </p:tgtEl>
                                        <p:attrNameLst>
                                          <p:attrName>style.visibility</p:attrName>
                                        </p:attrNameLst>
                                      </p:cBhvr>
                                      <p:to>
                                        <p:strVal val="visible"/>
                                      </p:to>
                                    </p:set>
                                    <p:animEffect transition="in" filter="fade">
                                      <p:cBhvr>
                                        <p:cTn id="167" dur="500"/>
                                        <p:tgtEl>
                                          <p:spTgt spid="42"/>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43"/>
                                        </p:tgtEl>
                                        <p:attrNameLst>
                                          <p:attrName>style.visibility</p:attrName>
                                        </p:attrNameLst>
                                      </p:cBhvr>
                                      <p:to>
                                        <p:strVal val="visible"/>
                                      </p:to>
                                    </p:set>
                                    <p:animEffect transition="in" filter="fade">
                                      <p:cBhvr>
                                        <p:cTn id="170" dur="500"/>
                                        <p:tgtEl>
                                          <p:spTgt spid="43"/>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44"/>
                                        </p:tgtEl>
                                        <p:attrNameLst>
                                          <p:attrName>style.visibility</p:attrName>
                                        </p:attrNameLst>
                                      </p:cBhvr>
                                      <p:to>
                                        <p:strVal val="visible"/>
                                      </p:to>
                                    </p:set>
                                    <p:animEffect transition="in" filter="fade">
                                      <p:cBhvr>
                                        <p:cTn id="173" dur="500"/>
                                        <p:tgtEl>
                                          <p:spTgt spid="44"/>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69"/>
                                        </p:tgtEl>
                                        <p:attrNameLst>
                                          <p:attrName>style.visibility</p:attrName>
                                        </p:attrNameLst>
                                      </p:cBhvr>
                                      <p:to>
                                        <p:strVal val="visible"/>
                                      </p:to>
                                    </p:set>
                                    <p:animEffect transition="in" filter="fade">
                                      <p:cBhvr>
                                        <p:cTn id="176" dur="500"/>
                                        <p:tgtEl>
                                          <p:spTgt spid="69"/>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70"/>
                                        </p:tgtEl>
                                        <p:attrNameLst>
                                          <p:attrName>style.visibility</p:attrName>
                                        </p:attrNameLst>
                                      </p:cBhvr>
                                      <p:to>
                                        <p:strVal val="visible"/>
                                      </p:to>
                                    </p:set>
                                    <p:animEffect transition="in" filter="fade">
                                      <p:cBhvr>
                                        <p:cTn id="179" dur="500"/>
                                        <p:tgtEl>
                                          <p:spTgt spid="70"/>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71"/>
                                        </p:tgtEl>
                                        <p:attrNameLst>
                                          <p:attrName>style.visibility</p:attrName>
                                        </p:attrNameLst>
                                      </p:cBhvr>
                                      <p:to>
                                        <p:strVal val="visible"/>
                                      </p:to>
                                    </p:set>
                                    <p:animEffect transition="in" filter="fade">
                                      <p:cBhvr>
                                        <p:cTn id="182" dur="500"/>
                                        <p:tgtEl>
                                          <p:spTgt spid="71"/>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77"/>
                                        </p:tgtEl>
                                        <p:attrNameLst>
                                          <p:attrName>style.visibility</p:attrName>
                                        </p:attrNameLst>
                                      </p:cBhvr>
                                      <p:to>
                                        <p:strVal val="visible"/>
                                      </p:to>
                                    </p:set>
                                    <p:animEffect transition="in" filter="fade">
                                      <p:cBhvr>
                                        <p:cTn id="185" dur="500"/>
                                        <p:tgtEl>
                                          <p:spTgt spid="77"/>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78"/>
                                        </p:tgtEl>
                                        <p:attrNameLst>
                                          <p:attrName>style.visibility</p:attrName>
                                        </p:attrNameLst>
                                      </p:cBhvr>
                                      <p:to>
                                        <p:strVal val="visible"/>
                                      </p:to>
                                    </p:set>
                                    <p:animEffect transition="in" filter="fade">
                                      <p:cBhvr>
                                        <p:cTn id="188" dur="500"/>
                                        <p:tgtEl>
                                          <p:spTgt spid="7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79"/>
                                        </p:tgtEl>
                                        <p:attrNameLst>
                                          <p:attrName>style.visibility</p:attrName>
                                        </p:attrNameLst>
                                      </p:cBhvr>
                                      <p:to>
                                        <p:strVal val="visible"/>
                                      </p:to>
                                    </p:set>
                                    <p:animEffect transition="in" filter="fade">
                                      <p:cBhvr>
                                        <p:cTn id="191" dur="500"/>
                                        <p:tgtEl>
                                          <p:spTgt spid="7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80"/>
                                        </p:tgtEl>
                                        <p:attrNameLst>
                                          <p:attrName>style.visibility</p:attrName>
                                        </p:attrNameLst>
                                      </p:cBhvr>
                                      <p:to>
                                        <p:strVal val="visible"/>
                                      </p:to>
                                    </p:set>
                                    <p:animEffect transition="in" filter="fade">
                                      <p:cBhvr>
                                        <p:cTn id="194" dur="500"/>
                                        <p:tgtEl>
                                          <p:spTgt spid="80"/>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6"/>
                                        </p:tgtEl>
                                        <p:attrNameLst>
                                          <p:attrName>style.visibility</p:attrName>
                                        </p:attrNameLst>
                                      </p:cBhvr>
                                      <p:to>
                                        <p:strVal val="visible"/>
                                      </p:to>
                                    </p:set>
                                    <p:animEffect transition="in" filter="fade">
                                      <p:cBhvr>
                                        <p:cTn id="197" dur="500"/>
                                        <p:tgtEl>
                                          <p:spTgt spid="86"/>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87"/>
                                        </p:tgtEl>
                                        <p:attrNameLst>
                                          <p:attrName>style.visibility</p:attrName>
                                        </p:attrNameLst>
                                      </p:cBhvr>
                                      <p:to>
                                        <p:strVal val="visible"/>
                                      </p:to>
                                    </p:set>
                                    <p:animEffect transition="in" filter="fade">
                                      <p:cBhvr>
                                        <p:cTn id="200" dur="500"/>
                                        <p:tgtEl>
                                          <p:spTgt spid="87"/>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88"/>
                                        </p:tgtEl>
                                        <p:attrNameLst>
                                          <p:attrName>style.visibility</p:attrName>
                                        </p:attrNameLst>
                                      </p:cBhvr>
                                      <p:to>
                                        <p:strVal val="visible"/>
                                      </p:to>
                                    </p:set>
                                    <p:animEffect transition="in" filter="fade">
                                      <p:cBhvr>
                                        <p:cTn id="203" dur="500"/>
                                        <p:tgtEl>
                                          <p:spTgt spid="88"/>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95"/>
                                        </p:tgtEl>
                                        <p:attrNameLst>
                                          <p:attrName>style.visibility</p:attrName>
                                        </p:attrNameLst>
                                      </p:cBhvr>
                                      <p:to>
                                        <p:strVal val="visible"/>
                                      </p:to>
                                    </p:set>
                                    <p:animEffect transition="in" filter="fade">
                                      <p:cBhvr>
                                        <p:cTn id="206" dur="500"/>
                                        <p:tgtEl>
                                          <p:spTgt spid="95"/>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96"/>
                                        </p:tgtEl>
                                        <p:attrNameLst>
                                          <p:attrName>style.visibility</p:attrName>
                                        </p:attrNameLst>
                                      </p:cBhvr>
                                      <p:to>
                                        <p:strVal val="visible"/>
                                      </p:to>
                                    </p:set>
                                    <p:animEffect transition="in" filter="fade">
                                      <p:cBhvr>
                                        <p:cTn id="209" dur="500"/>
                                        <p:tgtEl>
                                          <p:spTgt spid="96"/>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97"/>
                                        </p:tgtEl>
                                        <p:attrNameLst>
                                          <p:attrName>style.visibility</p:attrName>
                                        </p:attrNameLst>
                                      </p:cBhvr>
                                      <p:to>
                                        <p:strVal val="visible"/>
                                      </p:to>
                                    </p:set>
                                    <p:animEffect transition="in" filter="fade">
                                      <p:cBhvr>
                                        <p:cTn id="212" dur="500"/>
                                        <p:tgtEl>
                                          <p:spTgt spid="97"/>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fade">
                                      <p:cBhvr>
                                        <p:cTn id="215" dur="500"/>
                                        <p:tgtEl>
                                          <p:spTgt spid="102"/>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fade">
                                      <p:cBhvr>
                                        <p:cTn id="218" dur="500"/>
                                        <p:tgtEl>
                                          <p:spTgt spid="103"/>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fade">
                                      <p:cBhvr>
                                        <p:cTn id="221" dur="500"/>
                                        <p:tgtEl>
                                          <p:spTgt spid="104"/>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fade">
                                      <p:cBhvr>
                                        <p:cTn id="22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C0ED-3E74-4CDE-AF92-54A4C3A63B71}"/>
              </a:ext>
            </a:extLst>
          </p:cNvPr>
          <p:cNvSpPr>
            <a:spLocks noGrp="1"/>
          </p:cNvSpPr>
          <p:nvPr>
            <p:ph type="title"/>
          </p:nvPr>
        </p:nvSpPr>
        <p:spPr>
          <a:xfrm>
            <a:off x="593768" y="8126"/>
            <a:ext cx="7433951" cy="1063625"/>
          </a:xfrm>
          <a:solidFill>
            <a:schemeClr val="bg1"/>
          </a:solidFill>
        </p:spPr>
        <p:txBody>
          <a:bodyPr/>
          <a:lstStyle/>
          <a:p>
            <a:r>
              <a:rPr lang="en-US" dirty="0"/>
              <a:t>BEO Results</a:t>
            </a:r>
          </a:p>
        </p:txBody>
      </p:sp>
      <p:sp>
        <p:nvSpPr>
          <p:cNvPr id="6" name="Rectangle 5">
            <a:extLst>
              <a:ext uri="{FF2B5EF4-FFF2-40B4-BE49-F238E27FC236}">
                <a16:creationId xmlns:a16="http://schemas.microsoft.com/office/drawing/2014/main" id="{1D1F8082-172D-4ECD-A105-6CA74ECB6FAC}"/>
              </a:ext>
            </a:extLst>
          </p:cNvPr>
          <p:cNvSpPr/>
          <p:nvPr/>
        </p:nvSpPr>
        <p:spPr>
          <a:xfrm>
            <a:off x="-1" y="5690783"/>
            <a:ext cx="9013371" cy="1077218"/>
          </a:xfrm>
          <a:prstGeom prst="rect">
            <a:avLst/>
          </a:prstGeom>
        </p:spPr>
        <p:txBody>
          <a:bodyPr wrap="square">
            <a:spAutoFit/>
          </a:bodyPr>
          <a:lstStyle/>
          <a:p>
            <a:r>
              <a:rPr lang="en-US" sz="1600" b="1" dirty="0"/>
              <a:t>EHD-KNN:</a:t>
            </a:r>
          </a:p>
          <a:p>
            <a:r>
              <a:rPr lang="en-US" sz="1600" dirty="0" err="1"/>
              <a:t>Frigui</a:t>
            </a:r>
            <a:r>
              <a:rPr lang="en-US" sz="1600" dirty="0"/>
              <a:t>, H., &amp; </a:t>
            </a:r>
            <a:r>
              <a:rPr lang="en-US" sz="1600" dirty="0" err="1"/>
              <a:t>Gader</a:t>
            </a:r>
            <a:r>
              <a:rPr lang="en-US" sz="1600" dirty="0"/>
              <a:t>, P. (2009). Detection and discrimination of land mines in ground-penetrating radar based on edge histogram descriptors and a </a:t>
            </a:r>
            <a:r>
              <a:rPr lang="en-US" sz="1600" dirty="0" err="1"/>
              <a:t>possibilistic</a:t>
            </a:r>
            <a:r>
              <a:rPr lang="en-US" sz="1600" dirty="0"/>
              <a:t> $ k $-nearest neighbor classifier. </a:t>
            </a:r>
            <a:r>
              <a:rPr lang="en-US" sz="1600" i="1" dirty="0"/>
              <a:t>IEEE Transactions on Fuzzy Systems</a:t>
            </a:r>
            <a:r>
              <a:rPr lang="en-US" sz="1600" dirty="0"/>
              <a:t>, </a:t>
            </a:r>
            <a:r>
              <a:rPr lang="en-US" sz="1600" i="1" dirty="0"/>
              <a:t>17</a:t>
            </a:r>
            <a:r>
              <a:rPr lang="en-US" sz="1600" dirty="0"/>
              <a:t>(1), 185-199.</a:t>
            </a:r>
          </a:p>
        </p:txBody>
      </p:sp>
      <p:sp>
        <p:nvSpPr>
          <p:cNvPr id="3" name="Slide Number Placeholder 2"/>
          <p:cNvSpPr>
            <a:spLocks noGrp="1"/>
          </p:cNvSpPr>
          <p:nvPr>
            <p:ph type="sldNum" sz="quarter" idx="12"/>
          </p:nvPr>
        </p:nvSpPr>
        <p:spPr/>
        <p:txBody>
          <a:bodyPr/>
          <a:lstStyle/>
          <a:p>
            <a:fld id="{541668AA-79AC-4DC8-A911-BC1DB94E86F8}" type="slidenum">
              <a:rPr lang="en-US" smtClean="0"/>
              <a:pPr/>
              <a:t>39</a:t>
            </a:fld>
            <a:endParaRPr lang="en-US"/>
          </a:p>
        </p:txBody>
      </p:sp>
      <p:pic>
        <p:nvPicPr>
          <p:cNvPr id="4" name="Picture 3">
            <a:extLst>
              <a:ext uri="{FF2B5EF4-FFF2-40B4-BE49-F238E27FC236}">
                <a16:creationId xmlns:a16="http://schemas.microsoft.com/office/drawing/2014/main" id="{DB01212F-B6DD-4EDB-9FE1-DE2E4C675BCC}"/>
              </a:ext>
            </a:extLst>
          </p:cNvPr>
          <p:cNvPicPr>
            <a:picLocks noChangeAspect="1"/>
          </p:cNvPicPr>
          <p:nvPr/>
        </p:nvPicPr>
        <p:blipFill>
          <a:blip r:embed="rId2"/>
          <a:stretch>
            <a:fillRect/>
          </a:stretch>
        </p:blipFill>
        <p:spPr>
          <a:xfrm>
            <a:off x="1609725" y="773695"/>
            <a:ext cx="5924550" cy="4857750"/>
          </a:xfrm>
          <a:prstGeom prst="rect">
            <a:avLst/>
          </a:prstGeom>
        </p:spPr>
      </p:pic>
    </p:spTree>
    <p:extLst>
      <p:ext uri="{BB962C8B-B14F-4D97-AF65-F5344CB8AC3E}">
        <p14:creationId xmlns:p14="http://schemas.microsoft.com/office/powerpoint/2010/main" val="59312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6" name="Picture 64515">
            <a:extLst>
              <a:ext uri="{FF2B5EF4-FFF2-40B4-BE49-F238E27FC236}">
                <a16:creationId xmlns:a16="http://schemas.microsoft.com/office/drawing/2014/main" id="{73264C1F-60B6-4F03-B03E-A62D85E4EF93}"/>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2867506" y="4673081"/>
            <a:ext cx="411480" cy="310896"/>
          </a:xfrm>
          <a:prstGeom prst="rect">
            <a:avLst/>
          </a:prstGeom>
          <a:ln w="19050">
            <a:solidFill>
              <a:srgbClr val="7030A0"/>
            </a:solidFill>
          </a:ln>
        </p:spPr>
      </p:pic>
      <p:pic>
        <p:nvPicPr>
          <p:cNvPr id="31" name="Picture 30">
            <a:extLst>
              <a:ext uri="{FF2B5EF4-FFF2-40B4-BE49-F238E27FC236}">
                <a16:creationId xmlns:a16="http://schemas.microsoft.com/office/drawing/2014/main" id="{D8DB41D0-151B-465E-BCAD-B05362F319B2}"/>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348744" y="4672255"/>
            <a:ext cx="411480" cy="310896"/>
          </a:xfrm>
          <a:prstGeom prst="rect">
            <a:avLst/>
          </a:prstGeom>
          <a:ln w="19050">
            <a:solidFill>
              <a:srgbClr val="7030A0"/>
            </a:solidFill>
          </a:ln>
        </p:spPr>
      </p:pic>
      <p:pic>
        <p:nvPicPr>
          <p:cNvPr id="28" name="Picture 27">
            <a:extLst>
              <a:ext uri="{FF2B5EF4-FFF2-40B4-BE49-F238E27FC236}">
                <a16:creationId xmlns:a16="http://schemas.microsoft.com/office/drawing/2014/main" id="{DA590D68-5099-4D22-8BAB-7F98908170D9}"/>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1828800" y="4672405"/>
            <a:ext cx="411480" cy="310896"/>
          </a:xfrm>
          <a:prstGeom prst="rect">
            <a:avLst/>
          </a:prstGeom>
          <a:ln w="19050">
            <a:solidFill>
              <a:srgbClr val="7030A0"/>
            </a:solidFill>
          </a:ln>
        </p:spPr>
      </p:pic>
      <p:pic>
        <p:nvPicPr>
          <p:cNvPr id="26" name="Picture 25">
            <a:extLst>
              <a:ext uri="{FF2B5EF4-FFF2-40B4-BE49-F238E27FC236}">
                <a16:creationId xmlns:a16="http://schemas.microsoft.com/office/drawing/2014/main" id="{300ED4FA-6146-48B4-8E3F-7D6517DCD2A1}"/>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867619" y="4306281"/>
            <a:ext cx="411480" cy="310896"/>
          </a:xfrm>
          <a:prstGeom prst="rect">
            <a:avLst/>
          </a:prstGeom>
          <a:ln w="19050">
            <a:solidFill>
              <a:srgbClr val="7030A0"/>
            </a:solidFill>
          </a:ln>
        </p:spPr>
      </p:pic>
      <p:pic>
        <p:nvPicPr>
          <p:cNvPr id="23" name="Picture 22">
            <a:extLst>
              <a:ext uri="{FF2B5EF4-FFF2-40B4-BE49-F238E27FC236}">
                <a16:creationId xmlns:a16="http://schemas.microsoft.com/office/drawing/2014/main" id="{4FCECB1E-BB08-402E-992B-68AF60E833A8}"/>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2348770" y="4307656"/>
            <a:ext cx="411480" cy="310896"/>
          </a:xfrm>
          <a:prstGeom prst="rect">
            <a:avLst/>
          </a:prstGeom>
          <a:ln w="19050">
            <a:solidFill>
              <a:srgbClr val="7030A0"/>
            </a:solidFill>
          </a:ln>
        </p:spPr>
      </p:pic>
      <p:pic>
        <p:nvPicPr>
          <p:cNvPr id="19" name="Picture 18">
            <a:extLst>
              <a:ext uri="{FF2B5EF4-FFF2-40B4-BE49-F238E27FC236}">
                <a16:creationId xmlns:a16="http://schemas.microsoft.com/office/drawing/2014/main" id="{715B8635-B0B2-4F50-9FFE-11D4547D7D1D}"/>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829048" y="4308064"/>
            <a:ext cx="411480" cy="310896"/>
          </a:xfrm>
          <a:prstGeom prst="rect">
            <a:avLst/>
          </a:prstGeom>
          <a:ln w="19050">
            <a:solidFill>
              <a:srgbClr val="7030A0"/>
            </a:solidFill>
          </a:ln>
        </p:spPr>
      </p:pic>
      <p:pic>
        <p:nvPicPr>
          <p:cNvPr id="15" name="Picture 14">
            <a:extLst>
              <a:ext uri="{FF2B5EF4-FFF2-40B4-BE49-F238E27FC236}">
                <a16:creationId xmlns:a16="http://schemas.microsoft.com/office/drawing/2014/main" id="{59A235C6-27EE-40FE-AC50-EB248C7C4A28}"/>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2867506" y="3927336"/>
            <a:ext cx="411480" cy="310896"/>
          </a:xfrm>
          <a:prstGeom prst="rect">
            <a:avLst/>
          </a:prstGeom>
          <a:ln w="19050">
            <a:solidFill>
              <a:srgbClr val="7030A0"/>
            </a:solidFill>
          </a:ln>
        </p:spPr>
      </p:pic>
      <p:pic>
        <p:nvPicPr>
          <p:cNvPr id="11" name="Picture 10">
            <a:extLst>
              <a:ext uri="{FF2B5EF4-FFF2-40B4-BE49-F238E27FC236}">
                <a16:creationId xmlns:a16="http://schemas.microsoft.com/office/drawing/2014/main" id="{1B239DB3-FA6E-4F29-9B1D-6359B2FE8952}"/>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2347999" y="3928027"/>
            <a:ext cx="411480" cy="310896"/>
          </a:xfrm>
          <a:prstGeom prst="rect">
            <a:avLst/>
          </a:prstGeom>
          <a:ln w="19050">
            <a:solidFill>
              <a:srgbClr val="7030A0"/>
            </a:solidFill>
          </a:ln>
        </p:spPr>
      </p:pic>
      <p:pic>
        <p:nvPicPr>
          <p:cNvPr id="7" name="Picture 6">
            <a:extLst>
              <a:ext uri="{FF2B5EF4-FFF2-40B4-BE49-F238E27FC236}">
                <a16:creationId xmlns:a16="http://schemas.microsoft.com/office/drawing/2014/main" id="{0CB53E25-B1AF-4404-A73F-01B41ED70B77}"/>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1826667" y="3931372"/>
            <a:ext cx="411480" cy="310896"/>
          </a:xfrm>
          <a:prstGeom prst="rect">
            <a:avLst/>
          </a:prstGeom>
          <a:ln w="19050">
            <a:solidFill>
              <a:srgbClr val="7030A0"/>
            </a:solidFill>
          </a:ln>
        </p:spPr>
      </p:pic>
      <p:pic>
        <p:nvPicPr>
          <p:cNvPr id="4" name="Picture 3">
            <a:extLst>
              <a:ext uri="{FF2B5EF4-FFF2-40B4-BE49-F238E27FC236}">
                <a16:creationId xmlns:a16="http://schemas.microsoft.com/office/drawing/2014/main" id="{C2F22C85-AFF0-4027-8236-5A7DBA7EEF6A}"/>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130631" y="3895785"/>
            <a:ext cx="1289304" cy="987552"/>
          </a:xfrm>
          <a:prstGeom prst="rect">
            <a:avLst/>
          </a:prstGeom>
        </p:spPr>
      </p:pic>
      <p:pic>
        <p:nvPicPr>
          <p:cNvPr id="64531" name="Picture 64530">
            <a:extLst>
              <a:ext uri="{FF2B5EF4-FFF2-40B4-BE49-F238E27FC236}">
                <a16:creationId xmlns:a16="http://schemas.microsoft.com/office/drawing/2014/main" id="{09D399E6-5E3C-4DE2-9979-C72AA1898A28}"/>
              </a:ext>
            </a:extLst>
          </p:cNvPr>
          <p:cNvPicPr>
            <a:picLocks/>
          </p:cNvPicPr>
          <p:nvPr/>
        </p:nvPicPr>
        <p:blipFill>
          <a:blip r:embed="rId15" cstate="print">
            <a:extLst>
              <a:ext uri="{28A0092B-C50C-407E-A947-70E740481C1C}">
                <a14:useLocalDpi xmlns:a14="http://schemas.microsoft.com/office/drawing/2010/main" val="0"/>
              </a:ext>
            </a:extLst>
          </a:blip>
          <a:stretch>
            <a:fillRect/>
          </a:stretch>
        </p:blipFill>
        <p:spPr>
          <a:xfrm>
            <a:off x="2871266" y="6306712"/>
            <a:ext cx="411480" cy="310896"/>
          </a:xfrm>
          <a:prstGeom prst="rect">
            <a:avLst/>
          </a:prstGeom>
          <a:ln w="19050">
            <a:solidFill>
              <a:srgbClr val="FFC000"/>
            </a:solidFill>
          </a:ln>
        </p:spPr>
      </p:pic>
      <p:pic>
        <p:nvPicPr>
          <p:cNvPr id="64529" name="Picture 64528">
            <a:extLst>
              <a:ext uri="{FF2B5EF4-FFF2-40B4-BE49-F238E27FC236}">
                <a16:creationId xmlns:a16="http://schemas.microsoft.com/office/drawing/2014/main" id="{4DFC7FAC-EF4F-4104-8CFF-2A8E3A166BD0}"/>
              </a:ext>
            </a:extLst>
          </p:cNvPr>
          <p:cNvPicPr>
            <a:picLocks/>
          </p:cNvPicPr>
          <p:nvPr/>
        </p:nvPicPr>
        <p:blipFill>
          <a:blip r:embed="rId16" cstate="print">
            <a:extLst>
              <a:ext uri="{28A0092B-C50C-407E-A947-70E740481C1C}">
                <a14:useLocalDpi xmlns:a14="http://schemas.microsoft.com/office/drawing/2010/main" val="0"/>
              </a:ext>
            </a:extLst>
          </a:blip>
          <a:stretch>
            <a:fillRect/>
          </a:stretch>
        </p:blipFill>
        <p:spPr>
          <a:xfrm>
            <a:off x="2359152" y="6303040"/>
            <a:ext cx="411480" cy="310896"/>
          </a:xfrm>
          <a:prstGeom prst="rect">
            <a:avLst/>
          </a:prstGeom>
          <a:ln w="19050">
            <a:solidFill>
              <a:srgbClr val="FFC000"/>
            </a:solidFill>
          </a:ln>
        </p:spPr>
      </p:pic>
      <p:pic>
        <p:nvPicPr>
          <p:cNvPr id="64527" name="Picture 64526">
            <a:extLst>
              <a:ext uri="{FF2B5EF4-FFF2-40B4-BE49-F238E27FC236}">
                <a16:creationId xmlns:a16="http://schemas.microsoft.com/office/drawing/2014/main" id="{4612EC58-3688-48DC-B88E-EC4B4C154236}"/>
              </a:ext>
            </a:extLst>
          </p:cNvPr>
          <p:cNvPicPr>
            <a:picLocks/>
          </p:cNvPicPr>
          <p:nvPr/>
        </p:nvPicPr>
        <p:blipFill>
          <a:blip r:embed="rId17" cstate="print">
            <a:extLst>
              <a:ext uri="{28A0092B-C50C-407E-A947-70E740481C1C}">
                <a14:useLocalDpi xmlns:a14="http://schemas.microsoft.com/office/drawing/2010/main" val="0"/>
              </a:ext>
            </a:extLst>
          </a:blip>
          <a:stretch>
            <a:fillRect/>
          </a:stretch>
        </p:blipFill>
        <p:spPr>
          <a:xfrm>
            <a:off x="1828800" y="6293518"/>
            <a:ext cx="411480" cy="310896"/>
          </a:xfrm>
          <a:prstGeom prst="rect">
            <a:avLst/>
          </a:prstGeom>
          <a:ln w="19050">
            <a:solidFill>
              <a:srgbClr val="FFC000"/>
            </a:solidFill>
          </a:ln>
        </p:spPr>
      </p:pic>
      <p:pic>
        <p:nvPicPr>
          <p:cNvPr id="64525" name="Picture 64524">
            <a:extLst>
              <a:ext uri="{FF2B5EF4-FFF2-40B4-BE49-F238E27FC236}">
                <a16:creationId xmlns:a16="http://schemas.microsoft.com/office/drawing/2014/main" id="{4C945BC1-6327-4C27-916D-A1743F146F00}"/>
              </a:ext>
            </a:extLst>
          </p:cNvPr>
          <p:cNvPicPr>
            <a:picLocks/>
          </p:cNvPicPr>
          <p:nvPr/>
        </p:nvPicPr>
        <p:blipFill>
          <a:blip r:embed="rId18" cstate="print">
            <a:extLst>
              <a:ext uri="{28A0092B-C50C-407E-A947-70E740481C1C}">
                <a14:useLocalDpi xmlns:a14="http://schemas.microsoft.com/office/drawing/2010/main" val="0"/>
              </a:ext>
            </a:extLst>
          </a:blip>
          <a:stretch>
            <a:fillRect/>
          </a:stretch>
        </p:blipFill>
        <p:spPr>
          <a:xfrm>
            <a:off x="2871040" y="5909866"/>
            <a:ext cx="411480" cy="310896"/>
          </a:xfrm>
          <a:prstGeom prst="rect">
            <a:avLst/>
          </a:prstGeom>
          <a:ln w="19050">
            <a:solidFill>
              <a:srgbClr val="FFC000"/>
            </a:solidFill>
          </a:ln>
        </p:spPr>
      </p:pic>
      <p:pic>
        <p:nvPicPr>
          <p:cNvPr id="64523" name="Picture 64522">
            <a:extLst>
              <a:ext uri="{FF2B5EF4-FFF2-40B4-BE49-F238E27FC236}">
                <a16:creationId xmlns:a16="http://schemas.microsoft.com/office/drawing/2014/main" id="{62C46453-60E0-43CA-9A4E-836BA52382E9}"/>
              </a:ext>
            </a:extLst>
          </p:cNvPr>
          <p:cNvPicPr>
            <a:picLocks/>
          </p:cNvPicPr>
          <p:nvPr/>
        </p:nvPicPr>
        <p:blipFill>
          <a:blip r:embed="rId19" cstate="print">
            <a:extLst>
              <a:ext uri="{28A0092B-C50C-407E-A947-70E740481C1C}">
                <a14:useLocalDpi xmlns:a14="http://schemas.microsoft.com/office/drawing/2010/main" val="0"/>
              </a:ext>
            </a:extLst>
          </a:blip>
          <a:stretch>
            <a:fillRect/>
          </a:stretch>
        </p:blipFill>
        <p:spPr>
          <a:xfrm>
            <a:off x="2359152" y="5911614"/>
            <a:ext cx="411480" cy="310896"/>
          </a:xfrm>
          <a:prstGeom prst="rect">
            <a:avLst/>
          </a:prstGeom>
          <a:ln w="19050">
            <a:solidFill>
              <a:srgbClr val="FFC000"/>
            </a:solidFill>
          </a:ln>
        </p:spPr>
      </p:pic>
      <p:pic>
        <p:nvPicPr>
          <p:cNvPr id="64521" name="Picture 64520">
            <a:extLst>
              <a:ext uri="{FF2B5EF4-FFF2-40B4-BE49-F238E27FC236}">
                <a16:creationId xmlns:a16="http://schemas.microsoft.com/office/drawing/2014/main" id="{FF6697FF-6997-4BC4-9EA7-51EC000CD2AF}"/>
              </a:ext>
            </a:extLst>
          </p:cNvPr>
          <p:cNvPicPr>
            <a:picLocks/>
          </p:cNvPicPr>
          <p:nvPr/>
        </p:nvPicPr>
        <p:blipFill>
          <a:blip r:embed="rId20" cstate="print">
            <a:extLst>
              <a:ext uri="{28A0092B-C50C-407E-A947-70E740481C1C}">
                <a14:useLocalDpi xmlns:a14="http://schemas.microsoft.com/office/drawing/2010/main" val="0"/>
              </a:ext>
            </a:extLst>
          </a:blip>
          <a:stretch>
            <a:fillRect/>
          </a:stretch>
        </p:blipFill>
        <p:spPr>
          <a:xfrm>
            <a:off x="1828800" y="5885317"/>
            <a:ext cx="411480" cy="310896"/>
          </a:xfrm>
          <a:prstGeom prst="rect">
            <a:avLst/>
          </a:prstGeom>
          <a:ln w="19050">
            <a:solidFill>
              <a:srgbClr val="FFC000"/>
            </a:solidFill>
          </a:ln>
        </p:spPr>
      </p:pic>
      <p:pic>
        <p:nvPicPr>
          <p:cNvPr id="64519" name="Picture 64518">
            <a:extLst>
              <a:ext uri="{FF2B5EF4-FFF2-40B4-BE49-F238E27FC236}">
                <a16:creationId xmlns:a16="http://schemas.microsoft.com/office/drawing/2014/main" id="{35940ECA-CA07-4CB2-8875-0D9614316041}"/>
              </a:ext>
            </a:extLst>
          </p:cNvPr>
          <p:cNvPicPr>
            <a:picLocks/>
          </p:cNvPicPr>
          <p:nvPr/>
        </p:nvPicPr>
        <p:blipFill>
          <a:blip r:embed="rId21" cstate="print">
            <a:extLst>
              <a:ext uri="{28A0092B-C50C-407E-A947-70E740481C1C}">
                <a14:useLocalDpi xmlns:a14="http://schemas.microsoft.com/office/drawing/2010/main" val="0"/>
              </a:ext>
            </a:extLst>
          </a:blip>
          <a:stretch>
            <a:fillRect/>
          </a:stretch>
        </p:blipFill>
        <p:spPr>
          <a:xfrm>
            <a:off x="2864358" y="5496533"/>
            <a:ext cx="411480" cy="310896"/>
          </a:xfrm>
          <a:prstGeom prst="rect">
            <a:avLst/>
          </a:prstGeom>
          <a:ln w="19050">
            <a:solidFill>
              <a:srgbClr val="FFC000"/>
            </a:solidFill>
          </a:ln>
        </p:spPr>
      </p:pic>
      <p:pic>
        <p:nvPicPr>
          <p:cNvPr id="64517" name="Picture 64516">
            <a:extLst>
              <a:ext uri="{FF2B5EF4-FFF2-40B4-BE49-F238E27FC236}">
                <a16:creationId xmlns:a16="http://schemas.microsoft.com/office/drawing/2014/main" id="{584D63A6-29BA-4815-84EE-07CBBF249EAE}"/>
              </a:ext>
            </a:extLst>
          </p:cNvPr>
          <p:cNvPicPr>
            <a:picLocks/>
          </p:cNvPicPr>
          <p:nvPr/>
        </p:nvPicPr>
        <p:blipFill>
          <a:blip r:embed="rId22" cstate="print">
            <a:extLst>
              <a:ext uri="{28A0092B-C50C-407E-A947-70E740481C1C}">
                <a14:useLocalDpi xmlns:a14="http://schemas.microsoft.com/office/drawing/2010/main" val="0"/>
              </a:ext>
            </a:extLst>
          </a:blip>
          <a:stretch>
            <a:fillRect/>
          </a:stretch>
        </p:blipFill>
        <p:spPr>
          <a:xfrm>
            <a:off x="2359152" y="5496011"/>
            <a:ext cx="411480" cy="310896"/>
          </a:xfrm>
          <a:prstGeom prst="rect">
            <a:avLst/>
          </a:prstGeom>
          <a:ln w="19050">
            <a:solidFill>
              <a:srgbClr val="FFC000"/>
            </a:solidFill>
          </a:ln>
        </p:spPr>
      </p:pic>
      <p:pic>
        <p:nvPicPr>
          <p:cNvPr id="64512" name="Picture 64511">
            <a:extLst>
              <a:ext uri="{FF2B5EF4-FFF2-40B4-BE49-F238E27FC236}">
                <a16:creationId xmlns:a16="http://schemas.microsoft.com/office/drawing/2014/main" id="{BCAE8929-C4FD-41F6-8BF1-F924502170AE}"/>
              </a:ext>
            </a:extLst>
          </p:cNvPr>
          <p:cNvPicPr>
            <a:picLocks/>
          </p:cNvPicPr>
          <p:nvPr/>
        </p:nvPicPr>
        <p:blipFill>
          <a:blip r:embed="rId23" cstate="print">
            <a:extLst>
              <a:ext uri="{28A0092B-C50C-407E-A947-70E740481C1C}">
                <a14:useLocalDpi xmlns:a14="http://schemas.microsoft.com/office/drawing/2010/main" val="0"/>
              </a:ext>
            </a:extLst>
          </a:blip>
          <a:stretch>
            <a:fillRect/>
          </a:stretch>
        </p:blipFill>
        <p:spPr>
          <a:xfrm>
            <a:off x="1828809" y="5497614"/>
            <a:ext cx="411480" cy="314005"/>
          </a:xfrm>
          <a:prstGeom prst="rect">
            <a:avLst/>
          </a:prstGeom>
          <a:ln w="19050">
            <a:solidFill>
              <a:srgbClr val="FFC000"/>
            </a:solidFill>
          </a:ln>
        </p:spPr>
      </p:pic>
      <p:pic>
        <p:nvPicPr>
          <p:cNvPr id="30" name="Picture 29">
            <a:extLst>
              <a:ext uri="{FF2B5EF4-FFF2-40B4-BE49-F238E27FC236}">
                <a16:creationId xmlns:a16="http://schemas.microsoft.com/office/drawing/2014/main" id="{3C855C25-801B-42C0-BA97-0F2654374D00}"/>
              </a:ext>
            </a:extLst>
          </p:cNvPr>
          <p:cNvPicPr>
            <a:picLocks/>
          </p:cNvPicPr>
          <p:nvPr/>
        </p:nvPicPr>
        <p:blipFill>
          <a:blip r:embed="rId24" cstate="print">
            <a:extLst>
              <a:ext uri="{28A0092B-C50C-407E-A947-70E740481C1C}">
                <a14:useLocalDpi xmlns:a14="http://schemas.microsoft.com/office/drawing/2010/main" val="0"/>
              </a:ext>
            </a:extLst>
          </a:blip>
          <a:stretch>
            <a:fillRect/>
          </a:stretch>
        </p:blipFill>
        <p:spPr>
          <a:xfrm>
            <a:off x="147166" y="5544269"/>
            <a:ext cx="1298448" cy="969264"/>
          </a:xfrm>
          <a:prstGeom prst="rect">
            <a:avLst/>
          </a:prstGeom>
        </p:spPr>
      </p:pic>
      <p:pic>
        <p:nvPicPr>
          <p:cNvPr id="24" name="Picture 23">
            <a:extLst>
              <a:ext uri="{FF2B5EF4-FFF2-40B4-BE49-F238E27FC236}">
                <a16:creationId xmlns:a16="http://schemas.microsoft.com/office/drawing/2014/main" id="{30914B4F-9017-415F-9670-0DB13A9C4679}"/>
              </a:ext>
            </a:extLst>
          </p:cNvPr>
          <p:cNvPicPr>
            <a:picLocks/>
          </p:cNvPicPr>
          <p:nvPr/>
        </p:nvPicPr>
        <p:blipFill>
          <a:blip r:embed="rId25" cstate="print">
            <a:extLst>
              <a:ext uri="{28A0092B-C50C-407E-A947-70E740481C1C}">
                <a14:useLocalDpi xmlns:a14="http://schemas.microsoft.com/office/drawing/2010/main" val="0"/>
              </a:ext>
            </a:extLst>
          </a:blip>
          <a:stretch>
            <a:fillRect/>
          </a:stretch>
        </p:blipFill>
        <p:spPr>
          <a:xfrm>
            <a:off x="2890701" y="3116644"/>
            <a:ext cx="411480" cy="310896"/>
          </a:xfrm>
          <a:prstGeom prst="rect">
            <a:avLst/>
          </a:prstGeom>
          <a:ln w="19050">
            <a:solidFill>
              <a:srgbClr val="FF0000"/>
            </a:solidFill>
          </a:ln>
        </p:spPr>
      </p:pic>
      <p:pic>
        <p:nvPicPr>
          <p:cNvPr id="22" name="Picture 21">
            <a:extLst>
              <a:ext uri="{FF2B5EF4-FFF2-40B4-BE49-F238E27FC236}">
                <a16:creationId xmlns:a16="http://schemas.microsoft.com/office/drawing/2014/main" id="{A969B9DB-0948-4507-A357-9E62DA36EB76}"/>
              </a:ext>
            </a:extLst>
          </p:cNvPr>
          <p:cNvPicPr>
            <a:picLocks/>
          </p:cNvPicPr>
          <p:nvPr/>
        </p:nvPicPr>
        <p:blipFill>
          <a:blip r:embed="rId26" cstate="print">
            <a:extLst>
              <a:ext uri="{28A0092B-C50C-407E-A947-70E740481C1C}">
                <a14:useLocalDpi xmlns:a14="http://schemas.microsoft.com/office/drawing/2010/main" val="0"/>
              </a:ext>
            </a:extLst>
          </a:blip>
          <a:stretch>
            <a:fillRect/>
          </a:stretch>
        </p:blipFill>
        <p:spPr>
          <a:xfrm>
            <a:off x="2370072" y="3116599"/>
            <a:ext cx="411480" cy="310896"/>
          </a:xfrm>
          <a:prstGeom prst="rect">
            <a:avLst/>
          </a:prstGeom>
          <a:ln w="19050">
            <a:solidFill>
              <a:srgbClr val="FF0000"/>
            </a:solidFill>
          </a:ln>
        </p:spPr>
      </p:pic>
      <p:pic>
        <p:nvPicPr>
          <p:cNvPr id="20" name="Picture 19">
            <a:extLst>
              <a:ext uri="{FF2B5EF4-FFF2-40B4-BE49-F238E27FC236}">
                <a16:creationId xmlns:a16="http://schemas.microsoft.com/office/drawing/2014/main" id="{510F1C37-1309-4239-89EE-4CDC42D13A7D}"/>
              </a:ext>
            </a:extLst>
          </p:cNvPr>
          <p:cNvPicPr>
            <a:picLocks/>
          </p:cNvPicPr>
          <p:nvPr/>
        </p:nvPicPr>
        <p:blipFill>
          <a:blip r:embed="rId27" cstate="print">
            <a:extLst>
              <a:ext uri="{28A0092B-C50C-407E-A947-70E740481C1C}">
                <a14:useLocalDpi xmlns:a14="http://schemas.microsoft.com/office/drawing/2010/main" val="0"/>
              </a:ext>
            </a:extLst>
          </a:blip>
          <a:stretch>
            <a:fillRect/>
          </a:stretch>
        </p:blipFill>
        <p:spPr>
          <a:xfrm>
            <a:off x="1828800" y="3117377"/>
            <a:ext cx="411480" cy="310896"/>
          </a:xfrm>
          <a:prstGeom prst="rect">
            <a:avLst/>
          </a:prstGeom>
          <a:ln w="19050">
            <a:solidFill>
              <a:srgbClr val="FF0000"/>
            </a:solidFill>
          </a:ln>
        </p:spPr>
      </p:pic>
      <p:pic>
        <p:nvPicPr>
          <p:cNvPr id="18" name="Picture 17">
            <a:extLst>
              <a:ext uri="{FF2B5EF4-FFF2-40B4-BE49-F238E27FC236}">
                <a16:creationId xmlns:a16="http://schemas.microsoft.com/office/drawing/2014/main" id="{43DACDAE-DB90-47D2-A7E7-EDBBF68E97B7}"/>
              </a:ext>
            </a:extLst>
          </p:cNvPr>
          <p:cNvPicPr>
            <a:picLocks/>
          </p:cNvPicPr>
          <p:nvPr/>
        </p:nvPicPr>
        <p:blipFill>
          <a:blip r:embed="rId28" cstate="print">
            <a:extLst>
              <a:ext uri="{28A0092B-C50C-407E-A947-70E740481C1C}">
                <a14:useLocalDpi xmlns:a14="http://schemas.microsoft.com/office/drawing/2010/main" val="0"/>
              </a:ext>
            </a:extLst>
          </a:blip>
          <a:stretch>
            <a:fillRect/>
          </a:stretch>
        </p:blipFill>
        <p:spPr>
          <a:xfrm>
            <a:off x="2890366" y="2741858"/>
            <a:ext cx="411480" cy="310896"/>
          </a:xfrm>
          <a:prstGeom prst="rect">
            <a:avLst/>
          </a:prstGeom>
          <a:ln w="19050">
            <a:solidFill>
              <a:srgbClr val="FF0000"/>
            </a:solidFill>
          </a:ln>
        </p:spPr>
      </p:pic>
      <p:pic>
        <p:nvPicPr>
          <p:cNvPr id="16" name="Picture 15">
            <a:extLst>
              <a:ext uri="{FF2B5EF4-FFF2-40B4-BE49-F238E27FC236}">
                <a16:creationId xmlns:a16="http://schemas.microsoft.com/office/drawing/2014/main" id="{01D5BE09-40C9-4F1F-8693-1EB6F6427EDD}"/>
              </a:ext>
            </a:extLst>
          </p:cNvPr>
          <p:cNvPicPr>
            <a:picLocks/>
          </p:cNvPicPr>
          <p:nvPr/>
        </p:nvPicPr>
        <p:blipFill>
          <a:blip r:embed="rId29" cstate="print">
            <a:extLst>
              <a:ext uri="{28A0092B-C50C-407E-A947-70E740481C1C}">
                <a14:useLocalDpi xmlns:a14="http://schemas.microsoft.com/office/drawing/2010/main" val="0"/>
              </a:ext>
            </a:extLst>
          </a:blip>
          <a:stretch>
            <a:fillRect/>
          </a:stretch>
        </p:blipFill>
        <p:spPr>
          <a:xfrm>
            <a:off x="2371091" y="2744470"/>
            <a:ext cx="411480" cy="310896"/>
          </a:xfrm>
          <a:prstGeom prst="rect">
            <a:avLst/>
          </a:prstGeom>
          <a:ln w="19050">
            <a:solidFill>
              <a:srgbClr val="FF0000"/>
            </a:solidFill>
          </a:ln>
        </p:spPr>
      </p:pic>
      <p:pic>
        <p:nvPicPr>
          <p:cNvPr id="14" name="Picture 13">
            <a:extLst>
              <a:ext uri="{FF2B5EF4-FFF2-40B4-BE49-F238E27FC236}">
                <a16:creationId xmlns:a16="http://schemas.microsoft.com/office/drawing/2014/main" id="{3D046BA0-2100-43E0-9885-55899929083E}"/>
              </a:ext>
            </a:extLst>
          </p:cNvPr>
          <p:cNvPicPr>
            <a:picLocks/>
          </p:cNvPicPr>
          <p:nvPr/>
        </p:nvPicPr>
        <p:blipFill>
          <a:blip r:embed="rId30" cstate="print">
            <a:extLst>
              <a:ext uri="{28A0092B-C50C-407E-A947-70E740481C1C}">
                <a14:useLocalDpi xmlns:a14="http://schemas.microsoft.com/office/drawing/2010/main" val="0"/>
              </a:ext>
            </a:extLst>
          </a:blip>
          <a:stretch>
            <a:fillRect/>
          </a:stretch>
        </p:blipFill>
        <p:spPr>
          <a:xfrm>
            <a:off x="1842256" y="2743569"/>
            <a:ext cx="411480" cy="310896"/>
          </a:xfrm>
          <a:prstGeom prst="rect">
            <a:avLst/>
          </a:prstGeom>
          <a:ln w="19050">
            <a:solidFill>
              <a:srgbClr val="FF0000"/>
            </a:solidFill>
          </a:ln>
        </p:spPr>
      </p:pic>
      <p:pic>
        <p:nvPicPr>
          <p:cNvPr id="12" name="Picture 11">
            <a:extLst>
              <a:ext uri="{FF2B5EF4-FFF2-40B4-BE49-F238E27FC236}">
                <a16:creationId xmlns:a16="http://schemas.microsoft.com/office/drawing/2014/main" id="{BB383302-34E9-417D-B9A4-34FD2CF5367B}"/>
              </a:ext>
            </a:extLst>
          </p:cNvPr>
          <p:cNvPicPr>
            <a:picLocks/>
          </p:cNvPicPr>
          <p:nvPr/>
        </p:nvPicPr>
        <p:blipFill>
          <a:blip r:embed="rId31" cstate="print">
            <a:extLst>
              <a:ext uri="{28A0092B-C50C-407E-A947-70E740481C1C}">
                <a14:useLocalDpi xmlns:a14="http://schemas.microsoft.com/office/drawing/2010/main" val="0"/>
              </a:ext>
            </a:extLst>
          </a:blip>
          <a:stretch>
            <a:fillRect/>
          </a:stretch>
        </p:blipFill>
        <p:spPr>
          <a:xfrm>
            <a:off x="2890366" y="2352737"/>
            <a:ext cx="411480" cy="310896"/>
          </a:xfrm>
          <a:prstGeom prst="rect">
            <a:avLst/>
          </a:prstGeom>
          <a:ln w="19050">
            <a:solidFill>
              <a:srgbClr val="FF0000"/>
            </a:solidFill>
          </a:ln>
        </p:spPr>
      </p:pic>
      <p:pic>
        <p:nvPicPr>
          <p:cNvPr id="10" name="Picture 9">
            <a:extLst>
              <a:ext uri="{FF2B5EF4-FFF2-40B4-BE49-F238E27FC236}">
                <a16:creationId xmlns:a16="http://schemas.microsoft.com/office/drawing/2014/main" id="{AA92610D-4900-4E15-B6BF-D7255371E131}"/>
              </a:ext>
            </a:extLst>
          </p:cNvPr>
          <p:cNvPicPr>
            <a:picLocks/>
          </p:cNvPicPr>
          <p:nvPr/>
        </p:nvPicPr>
        <p:blipFill>
          <a:blip r:embed="rId32" cstate="print">
            <a:extLst>
              <a:ext uri="{28A0092B-C50C-407E-A947-70E740481C1C}">
                <a14:useLocalDpi xmlns:a14="http://schemas.microsoft.com/office/drawing/2010/main" val="0"/>
              </a:ext>
            </a:extLst>
          </a:blip>
          <a:stretch>
            <a:fillRect/>
          </a:stretch>
        </p:blipFill>
        <p:spPr>
          <a:xfrm>
            <a:off x="2371091" y="2362200"/>
            <a:ext cx="411480" cy="310896"/>
          </a:xfrm>
          <a:prstGeom prst="rect">
            <a:avLst/>
          </a:prstGeom>
          <a:ln w="19050">
            <a:solidFill>
              <a:srgbClr val="FF0000"/>
            </a:solidFill>
          </a:ln>
        </p:spPr>
      </p:pic>
      <p:pic>
        <p:nvPicPr>
          <p:cNvPr id="8" name="Picture 7">
            <a:extLst>
              <a:ext uri="{FF2B5EF4-FFF2-40B4-BE49-F238E27FC236}">
                <a16:creationId xmlns:a16="http://schemas.microsoft.com/office/drawing/2014/main" id="{3CB0AB1C-AD01-4A59-A65C-732D90130645}"/>
              </a:ext>
            </a:extLst>
          </p:cNvPr>
          <p:cNvPicPr>
            <a:picLocks/>
          </p:cNvPicPr>
          <p:nvPr/>
        </p:nvPicPr>
        <p:blipFill>
          <a:blip r:embed="rId33" cstate="print">
            <a:extLst>
              <a:ext uri="{28A0092B-C50C-407E-A947-70E740481C1C}">
                <a14:useLocalDpi xmlns:a14="http://schemas.microsoft.com/office/drawing/2010/main" val="0"/>
              </a:ext>
            </a:extLst>
          </a:blip>
          <a:stretch>
            <a:fillRect/>
          </a:stretch>
        </p:blipFill>
        <p:spPr>
          <a:xfrm>
            <a:off x="1840007" y="2361403"/>
            <a:ext cx="411480" cy="310896"/>
          </a:xfrm>
          <a:prstGeom prst="rect">
            <a:avLst/>
          </a:prstGeom>
          <a:ln w="19050">
            <a:solidFill>
              <a:srgbClr val="FF0000"/>
            </a:solidFill>
          </a:ln>
        </p:spPr>
      </p:pic>
      <p:pic>
        <p:nvPicPr>
          <p:cNvPr id="3" name="Picture 2">
            <a:extLst>
              <a:ext uri="{FF2B5EF4-FFF2-40B4-BE49-F238E27FC236}">
                <a16:creationId xmlns:a16="http://schemas.microsoft.com/office/drawing/2014/main" id="{6D3E5F1A-A06C-4E0C-A067-82C9301B8397}"/>
              </a:ext>
            </a:extLst>
          </p:cNvPr>
          <p:cNvPicPr>
            <a:picLocks/>
          </p:cNvPicPr>
          <p:nvPr/>
        </p:nvPicPr>
        <p:blipFill>
          <a:blip r:embed="rId34" cstate="print">
            <a:extLst>
              <a:ext uri="{28A0092B-C50C-407E-A947-70E740481C1C}">
                <a14:useLocalDpi xmlns:a14="http://schemas.microsoft.com/office/drawing/2010/main" val="0"/>
              </a:ext>
            </a:extLst>
          </a:blip>
          <a:stretch>
            <a:fillRect/>
          </a:stretch>
        </p:blipFill>
        <p:spPr>
          <a:xfrm>
            <a:off x="166942" y="2357942"/>
            <a:ext cx="1289304" cy="987552"/>
          </a:xfrm>
          <a:prstGeom prst="rect">
            <a:avLst/>
          </a:prstGeom>
        </p:spPr>
      </p:pic>
      <p:sp>
        <p:nvSpPr>
          <p:cNvPr id="5" name="TextBox 4"/>
          <p:cNvSpPr txBox="1"/>
          <p:nvPr/>
        </p:nvSpPr>
        <p:spPr>
          <a:xfrm>
            <a:off x="1810694" y="732145"/>
            <a:ext cx="5647380" cy="892552"/>
          </a:xfrm>
          <a:prstGeom prst="rect">
            <a:avLst/>
          </a:prstGeom>
          <a:noFill/>
        </p:spPr>
        <p:txBody>
          <a:bodyPr wrap="none" rtlCol="0">
            <a:spAutoFit/>
          </a:bodyPr>
          <a:lstStyle/>
          <a:p>
            <a:r>
              <a:rPr lang="en-US" sz="2600" b="1" dirty="0"/>
              <a:t>Train classifier to answer question </a:t>
            </a:r>
          </a:p>
          <a:p>
            <a:r>
              <a:rPr lang="en-US" sz="2600" b="1" dirty="0"/>
              <a:t>“Does this image </a:t>
            </a:r>
            <a:r>
              <a:rPr lang="en-US" sz="2600" b="1" dirty="0">
                <a:solidFill>
                  <a:srgbClr val="FF0000"/>
                </a:solidFill>
              </a:rPr>
              <a:t>contain</a:t>
            </a:r>
            <a:r>
              <a:rPr lang="en-US" sz="2600" b="1" dirty="0"/>
              <a:t> mushrooms?”</a:t>
            </a:r>
          </a:p>
        </p:txBody>
      </p:sp>
      <p:sp>
        <p:nvSpPr>
          <p:cNvPr id="127" name="Title 1"/>
          <p:cNvSpPr txBox="1">
            <a:spLocks/>
          </p:cNvSpPr>
          <p:nvPr/>
        </p:nvSpPr>
        <p:spPr>
          <a:xfrm>
            <a:off x="5943600" y="1905000"/>
            <a:ext cx="3200400" cy="86836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mj-lt"/>
                <a:ea typeface="+mj-ea"/>
                <a:cs typeface="+mj-cs"/>
              </a:rPr>
              <a:t>Multiple</a:t>
            </a:r>
            <a:r>
              <a:rPr kumimoji="0" lang="en-US" sz="3200" b="1" i="0" u="none" strike="noStrike" kern="1200" cap="none" spc="0" normalizeH="0" noProof="0" dirty="0">
                <a:ln>
                  <a:noFill/>
                </a:ln>
                <a:solidFill>
                  <a:srgbClr val="FF0000"/>
                </a:solidFill>
                <a:effectLst/>
                <a:uLnTx/>
                <a:uFillTx/>
                <a:latin typeface="+mj-lt"/>
                <a:ea typeface="+mj-ea"/>
                <a:cs typeface="+mj-cs"/>
              </a:rPr>
              <a:t> Instance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noProof="0" dirty="0">
                <a:ln>
                  <a:noFill/>
                </a:ln>
                <a:solidFill>
                  <a:srgbClr val="FF0000"/>
                </a:solidFill>
                <a:effectLst/>
                <a:uLnTx/>
                <a:uFillTx/>
                <a:latin typeface="+mj-lt"/>
                <a:ea typeface="+mj-ea"/>
                <a:cs typeface="+mj-cs"/>
              </a:rPr>
              <a:t>Learning (MIL)</a:t>
            </a:r>
            <a:endParaRPr kumimoji="0" lang="en-US" sz="3200" b="1" i="0" u="none" strike="noStrike" kern="1200" cap="none" spc="0" normalizeH="0" baseline="0" noProof="0" dirty="0">
              <a:ln>
                <a:noFill/>
              </a:ln>
              <a:solidFill>
                <a:srgbClr val="FF0000"/>
              </a:solidFill>
              <a:effectLst/>
              <a:uLnTx/>
              <a:uFillTx/>
              <a:latin typeface="+mj-lt"/>
              <a:ea typeface="+mj-ea"/>
              <a:cs typeface="+mj-cs"/>
            </a:endParaRPr>
          </a:p>
        </p:txBody>
      </p:sp>
      <p:cxnSp>
        <p:nvCxnSpPr>
          <p:cNvPr id="90" name="Straight Connector 89"/>
          <p:cNvCxnSpPr>
            <a:cxnSpLocks/>
          </p:cNvCxnSpPr>
          <p:nvPr/>
        </p:nvCxnSpPr>
        <p:spPr>
          <a:xfrm rot="16200000" flipH="1">
            <a:off x="526985" y="2852973"/>
            <a:ext cx="990600" cy="90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0800000">
            <a:off x="166496" y="2685106"/>
            <a:ext cx="1295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57200" y="3276600"/>
            <a:ext cx="623889" cy="461665"/>
          </a:xfrm>
          <a:prstGeom prst="rect">
            <a:avLst/>
          </a:prstGeom>
          <a:noFill/>
        </p:spPr>
        <p:txBody>
          <a:bodyPr wrap="none" rtlCol="0">
            <a:spAutoFit/>
          </a:bodyPr>
          <a:lstStyle/>
          <a:p>
            <a:r>
              <a:rPr lang="en-US" sz="2400" b="1" dirty="0"/>
              <a:t>L=1</a:t>
            </a:r>
          </a:p>
        </p:txBody>
      </p:sp>
      <p:sp>
        <p:nvSpPr>
          <p:cNvPr id="96" name="TextBox 95"/>
          <p:cNvSpPr txBox="1"/>
          <p:nvPr/>
        </p:nvSpPr>
        <p:spPr>
          <a:xfrm>
            <a:off x="457200" y="4796135"/>
            <a:ext cx="623889" cy="461665"/>
          </a:xfrm>
          <a:prstGeom prst="rect">
            <a:avLst/>
          </a:prstGeom>
          <a:noFill/>
        </p:spPr>
        <p:txBody>
          <a:bodyPr wrap="none" rtlCol="0">
            <a:spAutoFit/>
          </a:bodyPr>
          <a:lstStyle/>
          <a:p>
            <a:r>
              <a:rPr lang="en-US" sz="2400" b="1" dirty="0"/>
              <a:t>L=0</a:t>
            </a:r>
          </a:p>
        </p:txBody>
      </p:sp>
      <p:sp>
        <p:nvSpPr>
          <p:cNvPr id="97" name="TextBox 96"/>
          <p:cNvSpPr txBox="1"/>
          <p:nvPr/>
        </p:nvSpPr>
        <p:spPr>
          <a:xfrm>
            <a:off x="457200" y="6472535"/>
            <a:ext cx="623889" cy="461665"/>
          </a:xfrm>
          <a:prstGeom prst="rect">
            <a:avLst/>
          </a:prstGeom>
          <a:noFill/>
        </p:spPr>
        <p:txBody>
          <a:bodyPr wrap="none" rtlCol="0">
            <a:spAutoFit/>
          </a:bodyPr>
          <a:lstStyle/>
          <a:p>
            <a:r>
              <a:rPr lang="en-US" sz="2400" b="1" dirty="0"/>
              <a:t>L=1</a:t>
            </a:r>
          </a:p>
        </p:txBody>
      </p:sp>
      <p:sp>
        <p:nvSpPr>
          <p:cNvPr id="106" name="TextBox 105"/>
          <p:cNvSpPr txBox="1"/>
          <p:nvPr/>
        </p:nvSpPr>
        <p:spPr>
          <a:xfrm>
            <a:off x="0" y="1809690"/>
            <a:ext cx="1589281" cy="400110"/>
          </a:xfrm>
          <a:prstGeom prst="rect">
            <a:avLst/>
          </a:prstGeom>
          <a:noFill/>
        </p:spPr>
        <p:txBody>
          <a:bodyPr wrap="none" rtlCol="0">
            <a:spAutoFit/>
          </a:bodyPr>
          <a:lstStyle/>
          <a:p>
            <a:r>
              <a:rPr lang="en-US" sz="2000" b="1" dirty="0"/>
              <a:t>Training Data</a:t>
            </a:r>
          </a:p>
        </p:txBody>
      </p:sp>
      <p:cxnSp>
        <p:nvCxnSpPr>
          <p:cNvPr id="60" name="Straight Connector 59"/>
          <p:cNvCxnSpPr/>
          <p:nvPr/>
        </p:nvCxnSpPr>
        <p:spPr>
          <a:xfrm rot="16200000" flipH="1">
            <a:off x="69786" y="2852974"/>
            <a:ext cx="990600" cy="90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165463" y="3038947"/>
            <a:ext cx="1295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896333" y="2282402"/>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1</a:t>
            </a:r>
          </a:p>
        </p:txBody>
      </p:sp>
      <p:sp>
        <p:nvSpPr>
          <p:cNvPr id="73" name="TextBox 72"/>
          <p:cNvSpPr txBox="1"/>
          <p:nvPr/>
        </p:nvSpPr>
        <p:spPr>
          <a:xfrm>
            <a:off x="2411266" y="2297430"/>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2</a:t>
            </a:r>
          </a:p>
        </p:txBody>
      </p:sp>
      <p:sp>
        <p:nvSpPr>
          <p:cNvPr id="75" name="TextBox 74"/>
          <p:cNvSpPr txBox="1"/>
          <p:nvPr/>
        </p:nvSpPr>
        <p:spPr>
          <a:xfrm>
            <a:off x="2913107" y="2307709"/>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3</a:t>
            </a:r>
          </a:p>
        </p:txBody>
      </p:sp>
      <p:sp>
        <p:nvSpPr>
          <p:cNvPr id="76" name="TextBox 75"/>
          <p:cNvSpPr txBox="1"/>
          <p:nvPr/>
        </p:nvSpPr>
        <p:spPr>
          <a:xfrm>
            <a:off x="1884542" y="2656548"/>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4</a:t>
            </a:r>
          </a:p>
        </p:txBody>
      </p:sp>
      <p:sp>
        <p:nvSpPr>
          <p:cNvPr id="77" name="TextBox 76"/>
          <p:cNvSpPr txBox="1"/>
          <p:nvPr/>
        </p:nvSpPr>
        <p:spPr>
          <a:xfrm>
            <a:off x="2399836" y="2654171"/>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5</a:t>
            </a:r>
          </a:p>
        </p:txBody>
      </p:sp>
      <p:sp>
        <p:nvSpPr>
          <p:cNvPr id="78" name="TextBox 77"/>
          <p:cNvSpPr txBox="1"/>
          <p:nvPr/>
        </p:nvSpPr>
        <p:spPr>
          <a:xfrm>
            <a:off x="2910385" y="2667000"/>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6</a:t>
            </a:r>
          </a:p>
        </p:txBody>
      </p:sp>
      <p:sp>
        <p:nvSpPr>
          <p:cNvPr id="79" name="TextBox 78"/>
          <p:cNvSpPr txBox="1"/>
          <p:nvPr/>
        </p:nvSpPr>
        <p:spPr>
          <a:xfrm>
            <a:off x="1875489" y="3029894"/>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7</a:t>
            </a:r>
          </a:p>
        </p:txBody>
      </p:sp>
      <p:sp>
        <p:nvSpPr>
          <p:cNvPr id="80" name="TextBox 79"/>
          <p:cNvSpPr txBox="1"/>
          <p:nvPr/>
        </p:nvSpPr>
        <p:spPr>
          <a:xfrm>
            <a:off x="2399836" y="3032509"/>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8</a:t>
            </a:r>
          </a:p>
        </p:txBody>
      </p:sp>
      <p:sp>
        <p:nvSpPr>
          <p:cNvPr id="81" name="TextBox 80"/>
          <p:cNvSpPr txBox="1"/>
          <p:nvPr/>
        </p:nvSpPr>
        <p:spPr>
          <a:xfrm>
            <a:off x="2907055" y="3057053"/>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9</a:t>
            </a:r>
          </a:p>
        </p:txBody>
      </p:sp>
      <p:cxnSp>
        <p:nvCxnSpPr>
          <p:cNvPr id="83" name="Straight Connector 82"/>
          <p:cNvCxnSpPr/>
          <p:nvPr/>
        </p:nvCxnSpPr>
        <p:spPr>
          <a:xfrm rot="16200000" flipH="1">
            <a:off x="526985" y="6026213"/>
            <a:ext cx="990600" cy="905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0800000">
            <a:off x="152400" y="5858346"/>
            <a:ext cx="12954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69786" y="6026214"/>
            <a:ext cx="990600" cy="905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0800000">
            <a:off x="152400" y="6212187"/>
            <a:ext cx="12954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860713" y="5410200"/>
            <a:ext cx="343364" cy="369332"/>
          </a:xfrm>
          <a:prstGeom prst="rect">
            <a:avLst/>
          </a:prstGeom>
          <a:noFill/>
        </p:spPr>
        <p:txBody>
          <a:bodyPr wrap="none" rtlCol="0">
            <a:spAutoFit/>
          </a:bodyPr>
          <a:lstStyle/>
          <a:p>
            <a:r>
              <a:rPr lang="en-US" dirty="0">
                <a:solidFill>
                  <a:srgbClr val="FFC000"/>
                </a:solidFill>
              </a:rPr>
              <a:t>r</a:t>
            </a:r>
            <a:r>
              <a:rPr lang="en-US" baseline="-25000" dirty="0">
                <a:solidFill>
                  <a:srgbClr val="FFC000"/>
                </a:solidFill>
              </a:rPr>
              <a:t>1</a:t>
            </a:r>
          </a:p>
        </p:txBody>
      </p:sp>
      <p:sp>
        <p:nvSpPr>
          <p:cNvPr id="109" name="TextBox 108"/>
          <p:cNvSpPr txBox="1"/>
          <p:nvPr/>
        </p:nvSpPr>
        <p:spPr>
          <a:xfrm>
            <a:off x="2406125" y="5416637"/>
            <a:ext cx="343364" cy="369332"/>
          </a:xfrm>
          <a:prstGeom prst="rect">
            <a:avLst/>
          </a:prstGeom>
          <a:noFill/>
        </p:spPr>
        <p:txBody>
          <a:bodyPr wrap="none" rtlCol="0">
            <a:spAutoFit/>
          </a:bodyPr>
          <a:lstStyle/>
          <a:p>
            <a:r>
              <a:rPr lang="en-US" dirty="0">
                <a:solidFill>
                  <a:srgbClr val="FFC000"/>
                </a:solidFill>
              </a:rPr>
              <a:t>r</a:t>
            </a:r>
            <a:r>
              <a:rPr lang="en-US" baseline="-25000" dirty="0">
                <a:solidFill>
                  <a:srgbClr val="FFC000"/>
                </a:solidFill>
              </a:rPr>
              <a:t>2</a:t>
            </a:r>
          </a:p>
        </p:txBody>
      </p:sp>
      <p:sp>
        <p:nvSpPr>
          <p:cNvPr id="110" name="TextBox 109"/>
          <p:cNvSpPr txBox="1"/>
          <p:nvPr/>
        </p:nvSpPr>
        <p:spPr>
          <a:xfrm>
            <a:off x="2915789" y="5416637"/>
            <a:ext cx="343364" cy="369332"/>
          </a:xfrm>
          <a:prstGeom prst="rect">
            <a:avLst/>
          </a:prstGeom>
          <a:noFill/>
        </p:spPr>
        <p:txBody>
          <a:bodyPr wrap="none" rtlCol="0">
            <a:spAutoFit/>
          </a:bodyPr>
          <a:lstStyle/>
          <a:p>
            <a:r>
              <a:rPr lang="en-US" dirty="0">
                <a:solidFill>
                  <a:srgbClr val="FFC000"/>
                </a:solidFill>
              </a:rPr>
              <a:t>r</a:t>
            </a:r>
            <a:r>
              <a:rPr lang="en-US" baseline="-25000" dirty="0">
                <a:solidFill>
                  <a:srgbClr val="FFC000"/>
                </a:solidFill>
              </a:rPr>
              <a:t>3</a:t>
            </a:r>
          </a:p>
        </p:txBody>
      </p:sp>
      <p:sp>
        <p:nvSpPr>
          <p:cNvPr id="111" name="TextBox 110"/>
          <p:cNvSpPr txBox="1"/>
          <p:nvPr/>
        </p:nvSpPr>
        <p:spPr>
          <a:xfrm>
            <a:off x="1855959" y="5775756"/>
            <a:ext cx="343364" cy="369332"/>
          </a:xfrm>
          <a:prstGeom prst="rect">
            <a:avLst/>
          </a:prstGeom>
          <a:noFill/>
        </p:spPr>
        <p:txBody>
          <a:bodyPr wrap="none" rtlCol="0">
            <a:spAutoFit/>
          </a:bodyPr>
          <a:lstStyle/>
          <a:p>
            <a:r>
              <a:rPr lang="en-US" dirty="0">
                <a:solidFill>
                  <a:srgbClr val="FFC000"/>
                </a:solidFill>
              </a:rPr>
              <a:t>r</a:t>
            </a:r>
            <a:r>
              <a:rPr lang="en-US" baseline="-25000" dirty="0">
                <a:solidFill>
                  <a:srgbClr val="FFC000"/>
                </a:solidFill>
              </a:rPr>
              <a:t>4</a:t>
            </a:r>
          </a:p>
        </p:txBody>
      </p:sp>
      <p:sp>
        <p:nvSpPr>
          <p:cNvPr id="112" name="TextBox 111"/>
          <p:cNvSpPr txBox="1"/>
          <p:nvPr/>
        </p:nvSpPr>
        <p:spPr>
          <a:xfrm>
            <a:off x="2394113" y="5819099"/>
            <a:ext cx="343364" cy="369332"/>
          </a:xfrm>
          <a:prstGeom prst="rect">
            <a:avLst/>
          </a:prstGeom>
          <a:noFill/>
        </p:spPr>
        <p:txBody>
          <a:bodyPr wrap="none" rtlCol="0">
            <a:spAutoFit/>
          </a:bodyPr>
          <a:lstStyle/>
          <a:p>
            <a:r>
              <a:rPr lang="en-US" dirty="0">
                <a:solidFill>
                  <a:srgbClr val="FFC000"/>
                </a:solidFill>
              </a:rPr>
              <a:t>r</a:t>
            </a:r>
            <a:r>
              <a:rPr lang="en-US" baseline="-25000" dirty="0">
                <a:solidFill>
                  <a:srgbClr val="FFC000"/>
                </a:solidFill>
              </a:rPr>
              <a:t>5</a:t>
            </a:r>
          </a:p>
        </p:txBody>
      </p:sp>
      <p:sp>
        <p:nvSpPr>
          <p:cNvPr id="113" name="TextBox 112"/>
          <p:cNvSpPr txBox="1"/>
          <p:nvPr/>
        </p:nvSpPr>
        <p:spPr>
          <a:xfrm>
            <a:off x="2893305" y="5819099"/>
            <a:ext cx="343364" cy="369332"/>
          </a:xfrm>
          <a:prstGeom prst="rect">
            <a:avLst/>
          </a:prstGeom>
          <a:noFill/>
        </p:spPr>
        <p:txBody>
          <a:bodyPr wrap="square" rtlCol="0">
            <a:spAutoFit/>
          </a:bodyPr>
          <a:lstStyle/>
          <a:p>
            <a:r>
              <a:rPr lang="en-US" dirty="0">
                <a:solidFill>
                  <a:srgbClr val="FFC000"/>
                </a:solidFill>
              </a:rPr>
              <a:t>r</a:t>
            </a:r>
            <a:r>
              <a:rPr lang="en-US" baseline="-25000" dirty="0">
                <a:solidFill>
                  <a:srgbClr val="FFC000"/>
                </a:solidFill>
              </a:rPr>
              <a:t>6</a:t>
            </a:r>
          </a:p>
        </p:txBody>
      </p:sp>
      <p:sp>
        <p:nvSpPr>
          <p:cNvPr id="114" name="TextBox 113"/>
          <p:cNvSpPr txBox="1"/>
          <p:nvPr/>
        </p:nvSpPr>
        <p:spPr>
          <a:xfrm>
            <a:off x="1881196" y="6218786"/>
            <a:ext cx="343364" cy="369332"/>
          </a:xfrm>
          <a:prstGeom prst="rect">
            <a:avLst/>
          </a:prstGeom>
          <a:noFill/>
        </p:spPr>
        <p:txBody>
          <a:bodyPr wrap="none" rtlCol="0">
            <a:spAutoFit/>
          </a:bodyPr>
          <a:lstStyle/>
          <a:p>
            <a:r>
              <a:rPr lang="en-US" dirty="0">
                <a:solidFill>
                  <a:srgbClr val="FFC000"/>
                </a:solidFill>
              </a:rPr>
              <a:t>r</a:t>
            </a:r>
            <a:r>
              <a:rPr lang="en-US" baseline="-25000" dirty="0">
                <a:solidFill>
                  <a:srgbClr val="FFC000"/>
                </a:solidFill>
              </a:rPr>
              <a:t>7</a:t>
            </a:r>
          </a:p>
        </p:txBody>
      </p:sp>
      <p:sp>
        <p:nvSpPr>
          <p:cNvPr id="115" name="TextBox 114"/>
          <p:cNvSpPr txBox="1"/>
          <p:nvPr/>
        </p:nvSpPr>
        <p:spPr>
          <a:xfrm>
            <a:off x="2394113" y="6220297"/>
            <a:ext cx="343364" cy="369332"/>
          </a:xfrm>
          <a:prstGeom prst="rect">
            <a:avLst/>
          </a:prstGeom>
          <a:noFill/>
        </p:spPr>
        <p:txBody>
          <a:bodyPr wrap="none" rtlCol="0">
            <a:spAutoFit/>
          </a:bodyPr>
          <a:lstStyle/>
          <a:p>
            <a:r>
              <a:rPr lang="en-US" dirty="0">
                <a:solidFill>
                  <a:srgbClr val="FFC000"/>
                </a:solidFill>
              </a:rPr>
              <a:t>r</a:t>
            </a:r>
            <a:r>
              <a:rPr lang="en-US" baseline="-25000" dirty="0">
                <a:solidFill>
                  <a:srgbClr val="FFC000"/>
                </a:solidFill>
              </a:rPr>
              <a:t>8</a:t>
            </a:r>
          </a:p>
        </p:txBody>
      </p:sp>
      <p:sp>
        <p:nvSpPr>
          <p:cNvPr id="116" name="TextBox 115"/>
          <p:cNvSpPr txBox="1"/>
          <p:nvPr/>
        </p:nvSpPr>
        <p:spPr>
          <a:xfrm>
            <a:off x="2889902" y="6221981"/>
            <a:ext cx="343364" cy="369332"/>
          </a:xfrm>
          <a:prstGeom prst="rect">
            <a:avLst/>
          </a:prstGeom>
          <a:noFill/>
        </p:spPr>
        <p:txBody>
          <a:bodyPr wrap="none" rtlCol="0">
            <a:spAutoFit/>
          </a:bodyPr>
          <a:lstStyle/>
          <a:p>
            <a:r>
              <a:rPr lang="en-US" dirty="0">
                <a:solidFill>
                  <a:srgbClr val="FFC000"/>
                </a:solidFill>
              </a:rPr>
              <a:t>r</a:t>
            </a:r>
            <a:r>
              <a:rPr lang="en-US" baseline="-25000" dirty="0">
                <a:solidFill>
                  <a:srgbClr val="FFC000"/>
                </a:solidFill>
              </a:rPr>
              <a:t>9</a:t>
            </a:r>
          </a:p>
        </p:txBody>
      </p:sp>
      <p:sp>
        <p:nvSpPr>
          <p:cNvPr id="129" name="TextBox 128"/>
          <p:cNvSpPr txBox="1"/>
          <p:nvPr/>
        </p:nvSpPr>
        <p:spPr>
          <a:xfrm>
            <a:off x="1865012" y="3824283"/>
            <a:ext cx="343364" cy="369332"/>
          </a:xfrm>
          <a:prstGeom prst="rect">
            <a:avLst/>
          </a:prstGeom>
          <a:noFill/>
        </p:spPr>
        <p:txBody>
          <a:bodyPr wrap="none" rtlCol="0">
            <a:spAutoFit/>
          </a:bodyPr>
          <a:lstStyle/>
          <a:p>
            <a:r>
              <a:rPr lang="en-US" dirty="0">
                <a:solidFill>
                  <a:srgbClr val="7030A0"/>
                </a:solidFill>
              </a:rPr>
              <a:t>r</a:t>
            </a:r>
            <a:r>
              <a:rPr lang="en-US" baseline="-25000" dirty="0">
                <a:solidFill>
                  <a:srgbClr val="7030A0"/>
                </a:solidFill>
              </a:rPr>
              <a:t>1</a:t>
            </a:r>
          </a:p>
        </p:txBody>
      </p:sp>
      <p:sp>
        <p:nvSpPr>
          <p:cNvPr id="130" name="TextBox 129"/>
          <p:cNvSpPr txBox="1"/>
          <p:nvPr/>
        </p:nvSpPr>
        <p:spPr>
          <a:xfrm>
            <a:off x="2398412" y="3830721"/>
            <a:ext cx="343364" cy="369332"/>
          </a:xfrm>
          <a:prstGeom prst="rect">
            <a:avLst/>
          </a:prstGeom>
          <a:noFill/>
        </p:spPr>
        <p:txBody>
          <a:bodyPr wrap="none" rtlCol="0">
            <a:spAutoFit/>
          </a:bodyPr>
          <a:lstStyle/>
          <a:p>
            <a:r>
              <a:rPr lang="en-US" dirty="0">
                <a:solidFill>
                  <a:srgbClr val="7030A0"/>
                </a:solidFill>
              </a:rPr>
              <a:t>r</a:t>
            </a:r>
            <a:r>
              <a:rPr lang="en-US" baseline="-25000" dirty="0">
                <a:solidFill>
                  <a:srgbClr val="7030A0"/>
                </a:solidFill>
              </a:rPr>
              <a:t>2</a:t>
            </a:r>
          </a:p>
        </p:txBody>
      </p:sp>
      <p:sp>
        <p:nvSpPr>
          <p:cNvPr id="131" name="TextBox 130"/>
          <p:cNvSpPr txBox="1"/>
          <p:nvPr/>
        </p:nvSpPr>
        <p:spPr>
          <a:xfrm>
            <a:off x="2873718" y="3842389"/>
            <a:ext cx="343364" cy="369332"/>
          </a:xfrm>
          <a:prstGeom prst="rect">
            <a:avLst/>
          </a:prstGeom>
          <a:noFill/>
        </p:spPr>
        <p:txBody>
          <a:bodyPr wrap="none" rtlCol="0">
            <a:spAutoFit/>
          </a:bodyPr>
          <a:lstStyle/>
          <a:p>
            <a:r>
              <a:rPr lang="en-US" dirty="0">
                <a:solidFill>
                  <a:srgbClr val="7030A0"/>
                </a:solidFill>
              </a:rPr>
              <a:t>r</a:t>
            </a:r>
            <a:r>
              <a:rPr lang="en-US" baseline="-25000" dirty="0">
                <a:solidFill>
                  <a:srgbClr val="7030A0"/>
                </a:solidFill>
              </a:rPr>
              <a:t>3</a:t>
            </a:r>
          </a:p>
        </p:txBody>
      </p:sp>
      <p:sp>
        <p:nvSpPr>
          <p:cNvPr id="132" name="TextBox 131"/>
          <p:cNvSpPr txBox="1"/>
          <p:nvPr/>
        </p:nvSpPr>
        <p:spPr>
          <a:xfrm>
            <a:off x="1825968" y="4201269"/>
            <a:ext cx="343364" cy="369332"/>
          </a:xfrm>
          <a:prstGeom prst="rect">
            <a:avLst/>
          </a:prstGeom>
          <a:noFill/>
        </p:spPr>
        <p:txBody>
          <a:bodyPr wrap="none" rtlCol="0">
            <a:spAutoFit/>
          </a:bodyPr>
          <a:lstStyle/>
          <a:p>
            <a:r>
              <a:rPr lang="en-US" dirty="0">
                <a:solidFill>
                  <a:srgbClr val="7030A0"/>
                </a:solidFill>
              </a:rPr>
              <a:t>r</a:t>
            </a:r>
            <a:r>
              <a:rPr lang="en-US" baseline="-25000" dirty="0">
                <a:solidFill>
                  <a:srgbClr val="7030A0"/>
                </a:solidFill>
              </a:rPr>
              <a:t>4</a:t>
            </a:r>
          </a:p>
        </p:txBody>
      </p:sp>
      <p:sp>
        <p:nvSpPr>
          <p:cNvPr id="133" name="TextBox 132"/>
          <p:cNvSpPr txBox="1"/>
          <p:nvPr/>
        </p:nvSpPr>
        <p:spPr>
          <a:xfrm>
            <a:off x="2398412" y="4198892"/>
            <a:ext cx="343364" cy="369332"/>
          </a:xfrm>
          <a:prstGeom prst="rect">
            <a:avLst/>
          </a:prstGeom>
          <a:noFill/>
        </p:spPr>
        <p:txBody>
          <a:bodyPr wrap="none" rtlCol="0">
            <a:spAutoFit/>
          </a:bodyPr>
          <a:lstStyle/>
          <a:p>
            <a:r>
              <a:rPr lang="en-US" dirty="0">
                <a:solidFill>
                  <a:srgbClr val="7030A0"/>
                </a:solidFill>
              </a:rPr>
              <a:t>r</a:t>
            </a:r>
            <a:r>
              <a:rPr lang="en-US" baseline="-25000" dirty="0">
                <a:solidFill>
                  <a:srgbClr val="7030A0"/>
                </a:solidFill>
              </a:rPr>
              <a:t>5</a:t>
            </a:r>
          </a:p>
        </p:txBody>
      </p:sp>
      <p:sp>
        <p:nvSpPr>
          <p:cNvPr id="134" name="TextBox 133"/>
          <p:cNvSpPr txBox="1"/>
          <p:nvPr/>
        </p:nvSpPr>
        <p:spPr>
          <a:xfrm>
            <a:off x="2863241" y="4211721"/>
            <a:ext cx="343364" cy="369332"/>
          </a:xfrm>
          <a:prstGeom prst="rect">
            <a:avLst/>
          </a:prstGeom>
          <a:noFill/>
        </p:spPr>
        <p:txBody>
          <a:bodyPr wrap="none" rtlCol="0">
            <a:spAutoFit/>
          </a:bodyPr>
          <a:lstStyle/>
          <a:p>
            <a:r>
              <a:rPr lang="en-US" dirty="0">
                <a:solidFill>
                  <a:srgbClr val="7030A0"/>
                </a:solidFill>
              </a:rPr>
              <a:t>r</a:t>
            </a:r>
            <a:r>
              <a:rPr lang="en-US" baseline="-25000" dirty="0">
                <a:solidFill>
                  <a:srgbClr val="7030A0"/>
                </a:solidFill>
              </a:rPr>
              <a:t>6</a:t>
            </a:r>
          </a:p>
        </p:txBody>
      </p:sp>
      <p:sp>
        <p:nvSpPr>
          <p:cNvPr id="135" name="TextBox 134"/>
          <p:cNvSpPr txBox="1"/>
          <p:nvPr/>
        </p:nvSpPr>
        <p:spPr>
          <a:xfrm>
            <a:off x="1874065" y="4597475"/>
            <a:ext cx="343364" cy="369332"/>
          </a:xfrm>
          <a:prstGeom prst="rect">
            <a:avLst/>
          </a:prstGeom>
          <a:noFill/>
        </p:spPr>
        <p:txBody>
          <a:bodyPr wrap="none" rtlCol="0">
            <a:spAutoFit/>
          </a:bodyPr>
          <a:lstStyle/>
          <a:p>
            <a:r>
              <a:rPr lang="en-US" dirty="0">
                <a:solidFill>
                  <a:srgbClr val="7030A0"/>
                </a:solidFill>
              </a:rPr>
              <a:t>r</a:t>
            </a:r>
            <a:r>
              <a:rPr lang="en-US" baseline="-25000" dirty="0">
                <a:solidFill>
                  <a:srgbClr val="7030A0"/>
                </a:solidFill>
              </a:rPr>
              <a:t>7</a:t>
            </a:r>
          </a:p>
        </p:txBody>
      </p:sp>
      <p:sp>
        <p:nvSpPr>
          <p:cNvPr id="136" name="TextBox 135"/>
          <p:cNvSpPr txBox="1"/>
          <p:nvPr/>
        </p:nvSpPr>
        <p:spPr>
          <a:xfrm>
            <a:off x="2432702" y="4600090"/>
            <a:ext cx="343364" cy="369332"/>
          </a:xfrm>
          <a:prstGeom prst="rect">
            <a:avLst/>
          </a:prstGeom>
          <a:noFill/>
        </p:spPr>
        <p:txBody>
          <a:bodyPr wrap="square" rtlCol="0">
            <a:spAutoFit/>
          </a:bodyPr>
          <a:lstStyle/>
          <a:p>
            <a:r>
              <a:rPr lang="en-US" dirty="0">
                <a:solidFill>
                  <a:srgbClr val="7030A0"/>
                </a:solidFill>
              </a:rPr>
              <a:t>r</a:t>
            </a:r>
            <a:r>
              <a:rPr lang="en-US" baseline="-25000" dirty="0">
                <a:solidFill>
                  <a:srgbClr val="7030A0"/>
                </a:solidFill>
              </a:rPr>
              <a:t>8</a:t>
            </a:r>
          </a:p>
        </p:txBody>
      </p:sp>
      <p:sp>
        <p:nvSpPr>
          <p:cNvPr id="137" name="TextBox 136"/>
          <p:cNvSpPr txBox="1"/>
          <p:nvPr/>
        </p:nvSpPr>
        <p:spPr>
          <a:xfrm>
            <a:off x="2894201" y="4601774"/>
            <a:ext cx="343364" cy="369332"/>
          </a:xfrm>
          <a:prstGeom prst="rect">
            <a:avLst/>
          </a:prstGeom>
          <a:noFill/>
        </p:spPr>
        <p:txBody>
          <a:bodyPr wrap="none" rtlCol="0">
            <a:spAutoFit/>
          </a:bodyPr>
          <a:lstStyle/>
          <a:p>
            <a:r>
              <a:rPr lang="en-US" dirty="0">
                <a:solidFill>
                  <a:srgbClr val="7030A0"/>
                </a:solidFill>
              </a:rPr>
              <a:t>r</a:t>
            </a:r>
            <a:r>
              <a:rPr lang="en-US" baseline="-25000" dirty="0">
                <a:solidFill>
                  <a:srgbClr val="7030A0"/>
                </a:solidFill>
              </a:rPr>
              <a:t>9</a:t>
            </a:r>
          </a:p>
        </p:txBody>
      </p:sp>
      <p:cxnSp>
        <p:nvCxnSpPr>
          <p:cNvPr id="138" name="Straight Arrow Connector 137"/>
          <p:cNvCxnSpPr/>
          <p:nvPr/>
        </p:nvCxnSpPr>
        <p:spPr>
          <a:xfrm>
            <a:off x="1505894" y="2895600"/>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1496841" y="4418012"/>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1505894" y="6032629"/>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842747" y="1676400"/>
            <a:ext cx="1262653" cy="707886"/>
          </a:xfrm>
          <a:prstGeom prst="rect">
            <a:avLst/>
          </a:prstGeom>
          <a:noFill/>
        </p:spPr>
        <p:txBody>
          <a:bodyPr wrap="none" rtlCol="0">
            <a:spAutoFit/>
          </a:bodyPr>
          <a:lstStyle/>
          <a:p>
            <a:r>
              <a:rPr lang="en-US" sz="2000" b="1" dirty="0"/>
              <a:t>Feature</a:t>
            </a:r>
          </a:p>
          <a:p>
            <a:r>
              <a:rPr lang="en-US" sz="2000" b="1" dirty="0"/>
              <a:t>Extraction</a:t>
            </a:r>
          </a:p>
        </p:txBody>
      </p:sp>
      <p:cxnSp>
        <p:nvCxnSpPr>
          <p:cNvPr id="143" name="Straight Arrow Connector 142"/>
          <p:cNvCxnSpPr/>
          <p:nvPr/>
        </p:nvCxnSpPr>
        <p:spPr>
          <a:xfrm>
            <a:off x="3429000" y="2438400"/>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3438053" y="2665412"/>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3438053" y="3110597"/>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3432776" y="3339884"/>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3438053" y="2894012"/>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5400000">
            <a:off x="2971800" y="2895600"/>
            <a:ext cx="914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3429000" y="3962400"/>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a:off x="3438053" y="4189412"/>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a:off x="3438053" y="4634597"/>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3432776" y="4863884"/>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3438053" y="4418012"/>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5400000">
            <a:off x="2971800" y="4419600"/>
            <a:ext cx="914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a:off x="3429000" y="5562600"/>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a:off x="3438053" y="5789612"/>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3438053" y="6234797"/>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3432776" y="6464084"/>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3438053" y="6018212"/>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5400000">
            <a:off x="2971800" y="6019800"/>
            <a:ext cx="914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H="1">
            <a:off x="526985" y="4376972"/>
            <a:ext cx="990600" cy="9053"/>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0800000">
            <a:off x="139337" y="4209105"/>
            <a:ext cx="12954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H="1">
            <a:off x="69786" y="4376973"/>
            <a:ext cx="990600" cy="9053"/>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10800000">
            <a:off x="139337" y="4562946"/>
            <a:ext cx="12954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a:xfrm>
            <a:off x="6477000" y="3352800"/>
            <a:ext cx="2362200" cy="1905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Learning</a:t>
            </a:r>
          </a:p>
        </p:txBody>
      </p:sp>
      <p:cxnSp>
        <p:nvCxnSpPr>
          <p:cNvPr id="174" name="Straight Arrow Connector 173"/>
          <p:cNvCxnSpPr/>
          <p:nvPr/>
        </p:nvCxnSpPr>
        <p:spPr>
          <a:xfrm>
            <a:off x="1066800" y="3657600"/>
            <a:ext cx="5257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a:off x="4343400" y="4419600"/>
            <a:ext cx="19812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9" name="Elbow Connector 178"/>
          <p:cNvCxnSpPr/>
          <p:nvPr/>
        </p:nvCxnSpPr>
        <p:spPr>
          <a:xfrm flipV="1">
            <a:off x="1295400" y="5181600"/>
            <a:ext cx="5029200" cy="1524000"/>
          </a:xfrm>
          <a:prstGeom prst="bentConnector3">
            <a:avLst>
              <a:gd name="adj1" fmla="val 86184"/>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7" name="Elbow Connector 186"/>
          <p:cNvCxnSpPr/>
          <p:nvPr/>
        </p:nvCxnSpPr>
        <p:spPr>
          <a:xfrm flipV="1">
            <a:off x="4114800" y="3429000"/>
            <a:ext cx="2209800" cy="76200"/>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flipH="1" flipV="1">
            <a:off x="4076700" y="3467100"/>
            <a:ext cx="76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Elbow Connector 193"/>
          <p:cNvCxnSpPr/>
          <p:nvPr/>
        </p:nvCxnSpPr>
        <p:spPr>
          <a:xfrm flipV="1">
            <a:off x="1055370" y="4648200"/>
            <a:ext cx="5257800" cy="381000"/>
          </a:xfrm>
          <a:prstGeom prst="bentConnector3">
            <a:avLst>
              <a:gd name="adj1" fmla="val 63259"/>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7" name="Elbow Connector 196"/>
          <p:cNvCxnSpPr/>
          <p:nvPr/>
        </p:nvCxnSpPr>
        <p:spPr>
          <a:xfrm flipV="1">
            <a:off x="4343400" y="4876800"/>
            <a:ext cx="1981200" cy="1143000"/>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80" name="Object 179"/>
          <p:cNvGraphicFramePr>
            <a:graphicFrameLocks noChangeAspect="1"/>
          </p:cNvGraphicFramePr>
          <p:nvPr/>
        </p:nvGraphicFramePr>
        <p:xfrm>
          <a:off x="3775075" y="2362200"/>
          <a:ext cx="2051050" cy="1011238"/>
        </p:xfrm>
        <a:graphic>
          <a:graphicData uri="http://schemas.openxmlformats.org/presentationml/2006/ole">
            <mc:AlternateContent xmlns:mc="http://schemas.openxmlformats.org/markup-compatibility/2006">
              <mc:Choice xmlns:v="urn:schemas-microsoft-com:vml" Requires="v">
                <p:oleObj spid="_x0000_s145278" name="Equation" r:id="rId35" imgW="1854000" imgH="914400" progId="Equation.3">
                  <p:embed/>
                </p:oleObj>
              </mc:Choice>
              <mc:Fallback>
                <p:oleObj name="Equation" r:id="rId35" imgW="1854000" imgH="914400" progId="Equation.3">
                  <p:embed/>
                  <p:pic>
                    <p:nvPicPr>
                      <p:cNvPr id="0" name="Picture 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775075" y="2362200"/>
                        <a:ext cx="2051050" cy="1011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4" name="Object 2"/>
          <p:cNvGraphicFramePr>
            <a:graphicFrameLocks noChangeAspect="1"/>
          </p:cNvGraphicFramePr>
          <p:nvPr>
            <p:extLst>
              <p:ext uri="{D42A27DB-BD31-4B8C-83A1-F6EECF244321}">
                <p14:modId xmlns:p14="http://schemas.microsoft.com/office/powerpoint/2010/main" val="4071518717"/>
              </p:ext>
            </p:extLst>
          </p:nvPr>
        </p:nvGraphicFramePr>
        <p:xfrm>
          <a:off x="3850797" y="3903452"/>
          <a:ext cx="238125" cy="1011238"/>
        </p:xfrm>
        <a:graphic>
          <a:graphicData uri="http://schemas.openxmlformats.org/presentationml/2006/ole">
            <mc:AlternateContent xmlns:mc="http://schemas.openxmlformats.org/markup-compatibility/2006">
              <mc:Choice xmlns:v="urn:schemas-microsoft-com:vml" Requires="v">
                <p:oleObj spid="_x0000_s145279" name="Vergelijking" r:id="rId37" imgW="215640" imgH="914400" progId="Equation.3">
                  <p:embed/>
                </p:oleObj>
              </mc:Choice>
              <mc:Fallback>
                <p:oleObj name="Vergelijking" r:id="rId37" imgW="215640" imgH="914400" progId="Equation.3">
                  <p:embed/>
                  <p:pic>
                    <p:nvPicPr>
                      <p:cNvPr id="0" name="Picture 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50797" y="3903452"/>
                        <a:ext cx="238125" cy="1011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5" name="Object 3"/>
          <p:cNvGraphicFramePr>
            <a:graphicFrameLocks noChangeAspect="1"/>
          </p:cNvGraphicFramePr>
          <p:nvPr/>
        </p:nvGraphicFramePr>
        <p:xfrm>
          <a:off x="3843070" y="5503652"/>
          <a:ext cx="238125" cy="1011237"/>
        </p:xfrm>
        <a:graphic>
          <a:graphicData uri="http://schemas.openxmlformats.org/presentationml/2006/ole">
            <mc:AlternateContent xmlns:mc="http://schemas.openxmlformats.org/markup-compatibility/2006">
              <mc:Choice xmlns:v="urn:schemas-microsoft-com:vml" Requires="v">
                <p:oleObj spid="_x0000_s145280" name="Vergelijking" r:id="rId39" imgW="215640" imgH="914400" progId="Equation.3">
                  <p:embed/>
                </p:oleObj>
              </mc:Choice>
              <mc:Fallback>
                <p:oleObj name="Vergelijking" r:id="rId39" imgW="215640" imgH="914400" progId="Equation.3">
                  <p:embed/>
                  <p:pic>
                    <p:nvPicPr>
                      <p:cNvPr id="0" name="Picture 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843070" y="5503652"/>
                        <a:ext cx="238125"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541668AA-79AC-4DC8-A911-BC1DB94E86F8}" type="slidenum">
              <a:rPr lang="en-US" smtClean="0"/>
              <a:pPr/>
              <a:t>4</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2000"/>
                                        <p:tgtEl>
                                          <p:spTgt spid="14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500"/>
                                        <p:tgtEl>
                                          <p:spTgt spid="7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fade">
                                      <p:cBhvr>
                                        <p:cTn id="58" dur="500"/>
                                        <p:tgtEl>
                                          <p:spTgt spid="81"/>
                                        </p:tgtEl>
                                      </p:cBhvr>
                                    </p:animEffect>
                                  </p:childTnLst>
                                </p:cTn>
                              </p:par>
                              <p:par>
                                <p:cTn id="59" presetID="10" presetClass="entr" presetSubtype="0" fill="hold" nodeType="with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2000"/>
                                        <p:tgtEl>
                                          <p:spTgt spid="90"/>
                                        </p:tgtEl>
                                      </p:cBhvr>
                                    </p:animEffect>
                                  </p:childTnLst>
                                </p:cTn>
                              </p:par>
                              <p:par>
                                <p:cTn id="62" presetID="10" presetClass="entr" presetSubtype="0" fill="hold"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2000"/>
                                        <p:tgtEl>
                                          <p:spTgt spid="60"/>
                                        </p:tgtEl>
                                      </p:cBhvr>
                                    </p:animEffect>
                                  </p:childTnLst>
                                </p:cTn>
                              </p:par>
                              <p:par>
                                <p:cTn id="65" presetID="10" presetClass="entr" presetSubtype="0" fill="hold" nodeType="with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2000"/>
                                        <p:tgtEl>
                                          <p:spTgt spid="94"/>
                                        </p:tgtEl>
                                      </p:cBhvr>
                                    </p:animEffect>
                                  </p:childTnLst>
                                </p:cTn>
                              </p:par>
                              <p:par>
                                <p:cTn id="68" presetID="10" presetClass="entr" presetSubtype="0" fill="hold" nodeType="with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2000"/>
                                        <p:tgtEl>
                                          <p:spTgt spid="71"/>
                                        </p:tgtEl>
                                      </p:cBhvr>
                                    </p:animEffect>
                                  </p:childTnLst>
                                </p:cTn>
                              </p:par>
                              <p:par>
                                <p:cTn id="71" presetID="10" presetClass="entr" presetSubtype="0" fill="hold" nodeType="withEffect">
                                  <p:stCondLst>
                                    <p:cond delay="0"/>
                                  </p:stCondLst>
                                  <p:childTnLst>
                                    <p:set>
                                      <p:cBhvr>
                                        <p:cTn id="72" dur="1" fill="hold">
                                          <p:stCondLst>
                                            <p:cond delay="0"/>
                                          </p:stCondLst>
                                        </p:cTn>
                                        <p:tgtEl>
                                          <p:spTgt spid="138"/>
                                        </p:tgtEl>
                                        <p:attrNameLst>
                                          <p:attrName>style.visibility</p:attrName>
                                        </p:attrNameLst>
                                      </p:cBhvr>
                                      <p:to>
                                        <p:strVal val="visible"/>
                                      </p:to>
                                    </p:set>
                                    <p:animEffect transition="in" filter="fade">
                                      <p:cBhvr>
                                        <p:cTn id="73" dur="2000"/>
                                        <p:tgtEl>
                                          <p:spTgt spid="13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par>
                                <p:cTn id="77" presetID="10" presetClass="entr" presetSubtype="0" fill="hold" nodeType="with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fade">
                                      <p:cBhvr>
                                        <p:cTn id="79" dur="500"/>
                                        <p:tgtEl>
                                          <p:spTgt spid="149"/>
                                        </p:tgtEl>
                                      </p:cBhvr>
                                    </p:animEffect>
                                  </p:childTnLst>
                                </p:cTn>
                              </p:par>
                              <p:par>
                                <p:cTn id="80" presetID="10" presetClass="entr" presetSubtype="0" fill="hold" nodeType="withEffect">
                                  <p:stCondLst>
                                    <p:cond delay="0"/>
                                  </p:stCondLst>
                                  <p:childTnLst>
                                    <p:set>
                                      <p:cBhvr>
                                        <p:cTn id="81" dur="1" fill="hold">
                                          <p:stCondLst>
                                            <p:cond delay="0"/>
                                          </p:stCondLst>
                                        </p:cTn>
                                        <p:tgtEl>
                                          <p:spTgt spid="144"/>
                                        </p:tgtEl>
                                        <p:attrNameLst>
                                          <p:attrName>style.visibility</p:attrName>
                                        </p:attrNameLst>
                                      </p:cBhvr>
                                      <p:to>
                                        <p:strVal val="visible"/>
                                      </p:to>
                                    </p:set>
                                    <p:animEffect transition="in" filter="fade">
                                      <p:cBhvr>
                                        <p:cTn id="82" dur="2000"/>
                                        <p:tgtEl>
                                          <p:spTgt spid="144"/>
                                        </p:tgtEl>
                                      </p:cBhvr>
                                    </p:animEffect>
                                  </p:childTnLst>
                                </p:cTn>
                              </p:par>
                              <p:par>
                                <p:cTn id="83" presetID="10" presetClass="entr" presetSubtype="0" fill="hold" nodeType="withEffect">
                                  <p:stCondLst>
                                    <p:cond delay="0"/>
                                  </p:stCondLst>
                                  <p:childTnLst>
                                    <p:set>
                                      <p:cBhvr>
                                        <p:cTn id="84" dur="1" fill="hold">
                                          <p:stCondLst>
                                            <p:cond delay="0"/>
                                          </p:stCondLst>
                                        </p:cTn>
                                        <p:tgtEl>
                                          <p:spTgt spid="145"/>
                                        </p:tgtEl>
                                        <p:attrNameLst>
                                          <p:attrName>style.visibility</p:attrName>
                                        </p:attrNameLst>
                                      </p:cBhvr>
                                      <p:to>
                                        <p:strVal val="visible"/>
                                      </p:to>
                                    </p:set>
                                    <p:animEffect transition="in" filter="fade">
                                      <p:cBhvr>
                                        <p:cTn id="85" dur="2000"/>
                                        <p:tgtEl>
                                          <p:spTgt spid="145"/>
                                        </p:tgtEl>
                                      </p:cBhvr>
                                    </p:animEffect>
                                  </p:childTnLst>
                                </p:cTn>
                              </p:par>
                              <p:par>
                                <p:cTn id="86" presetID="10" presetClass="entr" presetSubtype="0" fill="hold" nodeType="withEffect">
                                  <p:stCondLst>
                                    <p:cond delay="0"/>
                                  </p:stCondLst>
                                  <p:childTnLst>
                                    <p:set>
                                      <p:cBhvr>
                                        <p:cTn id="87" dur="1" fill="hold">
                                          <p:stCondLst>
                                            <p:cond delay="0"/>
                                          </p:stCondLst>
                                        </p:cTn>
                                        <p:tgtEl>
                                          <p:spTgt spid="146"/>
                                        </p:tgtEl>
                                        <p:attrNameLst>
                                          <p:attrName>style.visibility</p:attrName>
                                        </p:attrNameLst>
                                      </p:cBhvr>
                                      <p:to>
                                        <p:strVal val="visible"/>
                                      </p:to>
                                    </p:set>
                                    <p:animEffect transition="in" filter="fade">
                                      <p:cBhvr>
                                        <p:cTn id="88" dur="2000"/>
                                        <p:tgtEl>
                                          <p:spTgt spid="146"/>
                                        </p:tgtEl>
                                      </p:cBhvr>
                                    </p:animEffect>
                                  </p:childTnLst>
                                </p:cTn>
                              </p:par>
                              <p:par>
                                <p:cTn id="89" presetID="10" presetClass="entr" presetSubtype="0" fill="hold" nodeType="withEffect">
                                  <p:stCondLst>
                                    <p:cond delay="0"/>
                                  </p:stCondLst>
                                  <p:childTnLst>
                                    <p:set>
                                      <p:cBhvr>
                                        <p:cTn id="90" dur="1" fill="hold">
                                          <p:stCondLst>
                                            <p:cond delay="0"/>
                                          </p:stCondLst>
                                        </p:cTn>
                                        <p:tgtEl>
                                          <p:spTgt spid="147"/>
                                        </p:tgtEl>
                                        <p:attrNameLst>
                                          <p:attrName>style.visibility</p:attrName>
                                        </p:attrNameLst>
                                      </p:cBhvr>
                                      <p:to>
                                        <p:strVal val="visible"/>
                                      </p:to>
                                    </p:set>
                                    <p:animEffect transition="in" filter="fade">
                                      <p:cBhvr>
                                        <p:cTn id="91" dur="2000"/>
                                        <p:tgtEl>
                                          <p:spTgt spid="14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20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80"/>
                                        </p:tgtEl>
                                        <p:attrNameLst>
                                          <p:attrName>style.visibility</p:attrName>
                                        </p:attrNameLst>
                                      </p:cBhvr>
                                      <p:to>
                                        <p:strVal val="visible"/>
                                      </p:to>
                                    </p:set>
                                    <p:animEffect transition="in" filter="fade">
                                      <p:cBhvr>
                                        <p:cTn id="97" dur="2000"/>
                                        <p:tgtEl>
                                          <p:spTgt spid="180"/>
                                        </p:tgtEl>
                                      </p:cBhvr>
                                    </p:animEffect>
                                  </p:childTnLst>
                                </p:cTn>
                              </p:par>
                              <p:par>
                                <p:cTn id="98" presetID="10" presetClass="entr" presetSubtype="0" fill="hold" nodeType="withEffect">
                                  <p:stCondLst>
                                    <p:cond delay="0"/>
                                  </p:stCondLst>
                                  <p:childTnLst>
                                    <p:set>
                                      <p:cBhvr>
                                        <p:cTn id="99" dur="1" fill="hold">
                                          <p:stCondLst>
                                            <p:cond delay="0"/>
                                          </p:stCondLst>
                                        </p:cTn>
                                        <p:tgtEl>
                                          <p:spTgt spid="83"/>
                                        </p:tgtEl>
                                        <p:attrNameLst>
                                          <p:attrName>style.visibility</p:attrName>
                                        </p:attrNameLst>
                                      </p:cBhvr>
                                      <p:to>
                                        <p:strVal val="visible"/>
                                      </p:to>
                                    </p:set>
                                    <p:animEffect transition="in" filter="fade">
                                      <p:cBhvr>
                                        <p:cTn id="100" dur="500"/>
                                        <p:tgtEl>
                                          <p:spTgt spid="83"/>
                                        </p:tgtEl>
                                      </p:cBhvr>
                                    </p:animEffect>
                                  </p:childTnLst>
                                </p:cTn>
                              </p:par>
                              <p:par>
                                <p:cTn id="101" presetID="10" presetClass="entr" presetSubtype="0" fill="hold" nodeType="withEffect">
                                  <p:stCondLst>
                                    <p:cond delay="0"/>
                                  </p:stCondLst>
                                  <p:childTnLst>
                                    <p:set>
                                      <p:cBhvr>
                                        <p:cTn id="102" dur="1" fill="hold">
                                          <p:stCondLst>
                                            <p:cond delay="0"/>
                                          </p:stCondLst>
                                        </p:cTn>
                                        <p:tgtEl>
                                          <p:spTgt spid="84"/>
                                        </p:tgtEl>
                                        <p:attrNameLst>
                                          <p:attrName>style.visibility</p:attrName>
                                        </p:attrNameLst>
                                      </p:cBhvr>
                                      <p:to>
                                        <p:strVal val="visible"/>
                                      </p:to>
                                    </p:set>
                                    <p:animEffect transition="in" filter="fade">
                                      <p:cBhvr>
                                        <p:cTn id="103" dur="500"/>
                                        <p:tgtEl>
                                          <p:spTgt spid="84"/>
                                        </p:tgtEl>
                                      </p:cBhvr>
                                    </p:animEffect>
                                  </p:childTnLst>
                                </p:cTn>
                              </p:par>
                              <p:par>
                                <p:cTn id="104" presetID="10" presetClass="entr" presetSubtype="0" fill="hold" nodeType="withEffect">
                                  <p:stCondLst>
                                    <p:cond delay="0"/>
                                  </p:stCondLst>
                                  <p:childTnLst>
                                    <p:set>
                                      <p:cBhvr>
                                        <p:cTn id="105" dur="1" fill="hold">
                                          <p:stCondLst>
                                            <p:cond delay="0"/>
                                          </p:stCondLst>
                                        </p:cTn>
                                        <p:tgtEl>
                                          <p:spTgt spid="85"/>
                                        </p:tgtEl>
                                        <p:attrNameLst>
                                          <p:attrName>style.visibility</p:attrName>
                                        </p:attrNameLst>
                                      </p:cBhvr>
                                      <p:to>
                                        <p:strVal val="visible"/>
                                      </p:to>
                                    </p:set>
                                    <p:animEffect transition="in" filter="fade">
                                      <p:cBhvr>
                                        <p:cTn id="106" dur="500"/>
                                        <p:tgtEl>
                                          <p:spTgt spid="85"/>
                                        </p:tgtEl>
                                      </p:cBhvr>
                                    </p:animEffect>
                                  </p:childTnLst>
                                </p:cTn>
                              </p:par>
                              <p:par>
                                <p:cTn id="107" presetID="10" presetClass="entr" presetSubtype="0" fill="hold" nodeType="withEffect">
                                  <p:stCondLst>
                                    <p:cond delay="0"/>
                                  </p:stCondLst>
                                  <p:childTnLst>
                                    <p:set>
                                      <p:cBhvr>
                                        <p:cTn id="108" dur="1" fill="hold">
                                          <p:stCondLst>
                                            <p:cond delay="0"/>
                                          </p:stCondLst>
                                        </p:cTn>
                                        <p:tgtEl>
                                          <p:spTgt spid="86"/>
                                        </p:tgtEl>
                                        <p:attrNameLst>
                                          <p:attrName>style.visibility</p:attrName>
                                        </p:attrNameLst>
                                      </p:cBhvr>
                                      <p:to>
                                        <p:strVal val="visible"/>
                                      </p:to>
                                    </p:set>
                                    <p:animEffect transition="in" filter="fade">
                                      <p:cBhvr>
                                        <p:cTn id="109" dur="500"/>
                                        <p:tgtEl>
                                          <p:spTgt spid="8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Effect transition="in" filter="fade">
                                      <p:cBhvr>
                                        <p:cTn id="112" dur="500"/>
                                        <p:tgtEl>
                                          <p:spTgt spid="10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09"/>
                                        </p:tgtEl>
                                        <p:attrNameLst>
                                          <p:attrName>style.visibility</p:attrName>
                                        </p:attrNameLst>
                                      </p:cBhvr>
                                      <p:to>
                                        <p:strVal val="visible"/>
                                      </p:to>
                                    </p:set>
                                    <p:animEffect transition="in" filter="fade">
                                      <p:cBhvr>
                                        <p:cTn id="115" dur="500"/>
                                        <p:tgtEl>
                                          <p:spTgt spid="10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10"/>
                                        </p:tgtEl>
                                        <p:attrNameLst>
                                          <p:attrName>style.visibility</p:attrName>
                                        </p:attrNameLst>
                                      </p:cBhvr>
                                      <p:to>
                                        <p:strVal val="visible"/>
                                      </p:to>
                                    </p:set>
                                    <p:animEffect transition="in" filter="fade">
                                      <p:cBhvr>
                                        <p:cTn id="118" dur="500"/>
                                        <p:tgtEl>
                                          <p:spTgt spid="110"/>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1"/>
                                        </p:tgtEl>
                                        <p:attrNameLst>
                                          <p:attrName>style.visibility</p:attrName>
                                        </p:attrNameLst>
                                      </p:cBhvr>
                                      <p:to>
                                        <p:strVal val="visible"/>
                                      </p:to>
                                    </p:set>
                                    <p:animEffect transition="in" filter="fade">
                                      <p:cBhvr>
                                        <p:cTn id="121" dur="500"/>
                                        <p:tgtEl>
                                          <p:spTgt spid="11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2"/>
                                        </p:tgtEl>
                                        <p:attrNameLst>
                                          <p:attrName>style.visibility</p:attrName>
                                        </p:attrNameLst>
                                      </p:cBhvr>
                                      <p:to>
                                        <p:strVal val="visible"/>
                                      </p:to>
                                    </p:set>
                                    <p:animEffect transition="in" filter="fade">
                                      <p:cBhvr>
                                        <p:cTn id="124" dur="500"/>
                                        <p:tgtEl>
                                          <p:spTgt spid="11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13"/>
                                        </p:tgtEl>
                                        <p:attrNameLst>
                                          <p:attrName>style.visibility</p:attrName>
                                        </p:attrNameLst>
                                      </p:cBhvr>
                                      <p:to>
                                        <p:strVal val="visible"/>
                                      </p:to>
                                    </p:set>
                                    <p:animEffect transition="in" filter="fade">
                                      <p:cBhvr>
                                        <p:cTn id="127" dur="500"/>
                                        <p:tgtEl>
                                          <p:spTgt spid="11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14"/>
                                        </p:tgtEl>
                                        <p:attrNameLst>
                                          <p:attrName>style.visibility</p:attrName>
                                        </p:attrNameLst>
                                      </p:cBhvr>
                                      <p:to>
                                        <p:strVal val="visible"/>
                                      </p:to>
                                    </p:set>
                                    <p:animEffect transition="in" filter="fade">
                                      <p:cBhvr>
                                        <p:cTn id="130" dur="500"/>
                                        <p:tgtEl>
                                          <p:spTgt spid="11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15"/>
                                        </p:tgtEl>
                                        <p:attrNameLst>
                                          <p:attrName>style.visibility</p:attrName>
                                        </p:attrNameLst>
                                      </p:cBhvr>
                                      <p:to>
                                        <p:strVal val="visible"/>
                                      </p:to>
                                    </p:set>
                                    <p:animEffect transition="in" filter="fade">
                                      <p:cBhvr>
                                        <p:cTn id="133" dur="500"/>
                                        <p:tgtEl>
                                          <p:spTgt spid="115"/>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16"/>
                                        </p:tgtEl>
                                        <p:attrNameLst>
                                          <p:attrName>style.visibility</p:attrName>
                                        </p:attrNameLst>
                                      </p:cBhvr>
                                      <p:to>
                                        <p:strVal val="visible"/>
                                      </p:to>
                                    </p:set>
                                    <p:animEffect transition="in" filter="fade">
                                      <p:cBhvr>
                                        <p:cTn id="136" dur="500"/>
                                        <p:tgtEl>
                                          <p:spTgt spid="11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29"/>
                                        </p:tgtEl>
                                        <p:attrNameLst>
                                          <p:attrName>style.visibility</p:attrName>
                                        </p:attrNameLst>
                                      </p:cBhvr>
                                      <p:to>
                                        <p:strVal val="visible"/>
                                      </p:to>
                                    </p:set>
                                    <p:animEffect transition="in" filter="fade">
                                      <p:cBhvr>
                                        <p:cTn id="139" dur="500"/>
                                        <p:tgtEl>
                                          <p:spTgt spid="12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30"/>
                                        </p:tgtEl>
                                        <p:attrNameLst>
                                          <p:attrName>style.visibility</p:attrName>
                                        </p:attrNameLst>
                                      </p:cBhvr>
                                      <p:to>
                                        <p:strVal val="visible"/>
                                      </p:to>
                                    </p:set>
                                    <p:animEffect transition="in" filter="fade">
                                      <p:cBhvr>
                                        <p:cTn id="142" dur="500"/>
                                        <p:tgtEl>
                                          <p:spTgt spid="13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fade">
                                      <p:cBhvr>
                                        <p:cTn id="145" dur="500"/>
                                        <p:tgtEl>
                                          <p:spTgt spid="13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32"/>
                                        </p:tgtEl>
                                        <p:attrNameLst>
                                          <p:attrName>style.visibility</p:attrName>
                                        </p:attrNameLst>
                                      </p:cBhvr>
                                      <p:to>
                                        <p:strVal val="visible"/>
                                      </p:to>
                                    </p:set>
                                    <p:animEffect transition="in" filter="fade">
                                      <p:cBhvr>
                                        <p:cTn id="148" dur="500"/>
                                        <p:tgtEl>
                                          <p:spTgt spid="13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33"/>
                                        </p:tgtEl>
                                        <p:attrNameLst>
                                          <p:attrName>style.visibility</p:attrName>
                                        </p:attrNameLst>
                                      </p:cBhvr>
                                      <p:to>
                                        <p:strVal val="visible"/>
                                      </p:to>
                                    </p:set>
                                    <p:animEffect transition="in" filter="fade">
                                      <p:cBhvr>
                                        <p:cTn id="151" dur="500"/>
                                        <p:tgtEl>
                                          <p:spTgt spid="13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34"/>
                                        </p:tgtEl>
                                        <p:attrNameLst>
                                          <p:attrName>style.visibility</p:attrName>
                                        </p:attrNameLst>
                                      </p:cBhvr>
                                      <p:to>
                                        <p:strVal val="visible"/>
                                      </p:to>
                                    </p:set>
                                    <p:animEffect transition="in" filter="fade">
                                      <p:cBhvr>
                                        <p:cTn id="154" dur="500"/>
                                        <p:tgtEl>
                                          <p:spTgt spid="13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35"/>
                                        </p:tgtEl>
                                        <p:attrNameLst>
                                          <p:attrName>style.visibility</p:attrName>
                                        </p:attrNameLst>
                                      </p:cBhvr>
                                      <p:to>
                                        <p:strVal val="visible"/>
                                      </p:to>
                                    </p:set>
                                    <p:animEffect transition="in" filter="fade">
                                      <p:cBhvr>
                                        <p:cTn id="157" dur="500"/>
                                        <p:tgtEl>
                                          <p:spTgt spid="13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36"/>
                                        </p:tgtEl>
                                        <p:attrNameLst>
                                          <p:attrName>style.visibility</p:attrName>
                                        </p:attrNameLst>
                                      </p:cBhvr>
                                      <p:to>
                                        <p:strVal val="visible"/>
                                      </p:to>
                                    </p:set>
                                    <p:animEffect transition="in" filter="fade">
                                      <p:cBhvr>
                                        <p:cTn id="160" dur="500"/>
                                        <p:tgtEl>
                                          <p:spTgt spid="13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37"/>
                                        </p:tgtEl>
                                        <p:attrNameLst>
                                          <p:attrName>style.visibility</p:attrName>
                                        </p:attrNameLst>
                                      </p:cBhvr>
                                      <p:to>
                                        <p:strVal val="visible"/>
                                      </p:to>
                                    </p:set>
                                    <p:animEffect transition="in" filter="fade">
                                      <p:cBhvr>
                                        <p:cTn id="163" dur="500"/>
                                        <p:tgtEl>
                                          <p:spTgt spid="137"/>
                                        </p:tgtEl>
                                      </p:cBhvr>
                                    </p:animEffect>
                                  </p:childTnLst>
                                </p:cTn>
                              </p:par>
                              <p:par>
                                <p:cTn id="164" presetID="10" presetClass="entr" presetSubtype="0" fill="hold" nodeType="withEffect">
                                  <p:stCondLst>
                                    <p:cond delay="0"/>
                                  </p:stCondLst>
                                  <p:childTnLst>
                                    <p:set>
                                      <p:cBhvr>
                                        <p:cTn id="165" dur="1" fill="hold">
                                          <p:stCondLst>
                                            <p:cond delay="0"/>
                                          </p:stCondLst>
                                        </p:cTn>
                                        <p:tgtEl>
                                          <p:spTgt spid="140"/>
                                        </p:tgtEl>
                                        <p:attrNameLst>
                                          <p:attrName>style.visibility</p:attrName>
                                        </p:attrNameLst>
                                      </p:cBhvr>
                                      <p:to>
                                        <p:strVal val="visible"/>
                                      </p:to>
                                    </p:set>
                                    <p:animEffect transition="in" filter="fade">
                                      <p:cBhvr>
                                        <p:cTn id="166" dur="500"/>
                                        <p:tgtEl>
                                          <p:spTgt spid="140"/>
                                        </p:tgtEl>
                                      </p:cBhvr>
                                    </p:animEffect>
                                  </p:childTnLst>
                                </p:cTn>
                              </p:par>
                              <p:par>
                                <p:cTn id="167" presetID="10" presetClass="entr" presetSubtype="0" fill="hold" nodeType="withEffect">
                                  <p:stCondLst>
                                    <p:cond delay="0"/>
                                  </p:stCondLst>
                                  <p:childTnLst>
                                    <p:set>
                                      <p:cBhvr>
                                        <p:cTn id="168" dur="1" fill="hold">
                                          <p:stCondLst>
                                            <p:cond delay="0"/>
                                          </p:stCondLst>
                                        </p:cTn>
                                        <p:tgtEl>
                                          <p:spTgt spid="141"/>
                                        </p:tgtEl>
                                        <p:attrNameLst>
                                          <p:attrName>style.visibility</p:attrName>
                                        </p:attrNameLst>
                                      </p:cBhvr>
                                      <p:to>
                                        <p:strVal val="visible"/>
                                      </p:to>
                                    </p:set>
                                    <p:animEffect transition="in" filter="fade">
                                      <p:cBhvr>
                                        <p:cTn id="169" dur="500"/>
                                        <p:tgtEl>
                                          <p:spTgt spid="141"/>
                                        </p:tgtEl>
                                      </p:cBhvr>
                                    </p:animEffect>
                                  </p:childTnLst>
                                </p:cTn>
                              </p:par>
                              <p:par>
                                <p:cTn id="170" presetID="10" presetClass="entr" presetSubtype="0" fill="hold" nodeType="withEffect">
                                  <p:stCondLst>
                                    <p:cond delay="0"/>
                                  </p:stCondLst>
                                  <p:childTnLst>
                                    <p:set>
                                      <p:cBhvr>
                                        <p:cTn id="171" dur="1" fill="hold">
                                          <p:stCondLst>
                                            <p:cond delay="0"/>
                                          </p:stCondLst>
                                        </p:cTn>
                                        <p:tgtEl>
                                          <p:spTgt spid="162"/>
                                        </p:tgtEl>
                                        <p:attrNameLst>
                                          <p:attrName>style.visibility</p:attrName>
                                        </p:attrNameLst>
                                      </p:cBhvr>
                                      <p:to>
                                        <p:strVal val="visible"/>
                                      </p:to>
                                    </p:set>
                                    <p:animEffect transition="in" filter="fade">
                                      <p:cBhvr>
                                        <p:cTn id="172" dur="2000"/>
                                        <p:tgtEl>
                                          <p:spTgt spid="162"/>
                                        </p:tgtEl>
                                      </p:cBhvr>
                                    </p:animEffect>
                                  </p:childTnLst>
                                </p:cTn>
                              </p:par>
                              <p:par>
                                <p:cTn id="173" presetID="10" presetClass="entr" presetSubtype="0" fill="hold" nodeType="withEffect">
                                  <p:stCondLst>
                                    <p:cond delay="0"/>
                                  </p:stCondLst>
                                  <p:childTnLst>
                                    <p:set>
                                      <p:cBhvr>
                                        <p:cTn id="174" dur="1" fill="hold">
                                          <p:stCondLst>
                                            <p:cond delay="0"/>
                                          </p:stCondLst>
                                        </p:cTn>
                                        <p:tgtEl>
                                          <p:spTgt spid="163"/>
                                        </p:tgtEl>
                                        <p:attrNameLst>
                                          <p:attrName>style.visibility</p:attrName>
                                        </p:attrNameLst>
                                      </p:cBhvr>
                                      <p:to>
                                        <p:strVal val="visible"/>
                                      </p:to>
                                    </p:set>
                                    <p:animEffect transition="in" filter="fade">
                                      <p:cBhvr>
                                        <p:cTn id="175" dur="2000"/>
                                        <p:tgtEl>
                                          <p:spTgt spid="163"/>
                                        </p:tgtEl>
                                      </p:cBhvr>
                                    </p:animEffect>
                                  </p:childTnLst>
                                </p:cTn>
                              </p:par>
                              <p:par>
                                <p:cTn id="176" presetID="10" presetClass="entr" presetSubtype="0" fill="hold" nodeType="withEffect">
                                  <p:stCondLst>
                                    <p:cond delay="0"/>
                                  </p:stCondLst>
                                  <p:childTnLst>
                                    <p:set>
                                      <p:cBhvr>
                                        <p:cTn id="177" dur="1" fill="hold">
                                          <p:stCondLst>
                                            <p:cond delay="0"/>
                                          </p:stCondLst>
                                        </p:cTn>
                                        <p:tgtEl>
                                          <p:spTgt spid="164"/>
                                        </p:tgtEl>
                                        <p:attrNameLst>
                                          <p:attrName>style.visibility</p:attrName>
                                        </p:attrNameLst>
                                      </p:cBhvr>
                                      <p:to>
                                        <p:strVal val="visible"/>
                                      </p:to>
                                    </p:set>
                                    <p:animEffect transition="in" filter="fade">
                                      <p:cBhvr>
                                        <p:cTn id="178" dur="2000"/>
                                        <p:tgtEl>
                                          <p:spTgt spid="164"/>
                                        </p:tgtEl>
                                      </p:cBhvr>
                                    </p:animEffect>
                                  </p:childTnLst>
                                </p:cTn>
                              </p:par>
                              <p:par>
                                <p:cTn id="179" presetID="10" presetClass="entr" presetSubtype="0" fill="hold" nodeType="withEffect">
                                  <p:stCondLst>
                                    <p:cond delay="0"/>
                                  </p:stCondLst>
                                  <p:childTnLst>
                                    <p:set>
                                      <p:cBhvr>
                                        <p:cTn id="180" dur="1" fill="hold">
                                          <p:stCondLst>
                                            <p:cond delay="0"/>
                                          </p:stCondLst>
                                        </p:cTn>
                                        <p:tgtEl>
                                          <p:spTgt spid="165"/>
                                        </p:tgtEl>
                                        <p:attrNameLst>
                                          <p:attrName>style.visibility</p:attrName>
                                        </p:attrNameLst>
                                      </p:cBhvr>
                                      <p:to>
                                        <p:strVal val="visible"/>
                                      </p:to>
                                    </p:set>
                                    <p:animEffect transition="in" filter="fade">
                                      <p:cBhvr>
                                        <p:cTn id="181" dur="2000"/>
                                        <p:tgtEl>
                                          <p:spTgt spid="165"/>
                                        </p:tgtEl>
                                      </p:cBhvr>
                                    </p:animEffect>
                                  </p:childTnLst>
                                </p:cTn>
                              </p:par>
                              <p:par>
                                <p:cTn id="182" presetID="10" presetClass="entr" presetSubtype="0" fill="hold" nodeType="withEffect">
                                  <p:stCondLst>
                                    <p:cond delay="0"/>
                                  </p:stCondLst>
                                  <p:childTnLst>
                                    <p:set>
                                      <p:cBhvr>
                                        <p:cTn id="183" dur="1" fill="hold">
                                          <p:stCondLst>
                                            <p:cond delay="0"/>
                                          </p:stCondLst>
                                        </p:cTn>
                                        <p:tgtEl>
                                          <p:spTgt spid="150"/>
                                        </p:tgtEl>
                                        <p:attrNameLst>
                                          <p:attrName>style.visibility</p:attrName>
                                        </p:attrNameLst>
                                      </p:cBhvr>
                                      <p:to>
                                        <p:strVal val="visible"/>
                                      </p:to>
                                    </p:set>
                                    <p:animEffect transition="in" filter="fade">
                                      <p:cBhvr>
                                        <p:cTn id="184" dur="2000"/>
                                        <p:tgtEl>
                                          <p:spTgt spid="150"/>
                                        </p:tgtEl>
                                      </p:cBhvr>
                                    </p:animEffect>
                                  </p:childTnLst>
                                </p:cTn>
                              </p:par>
                              <p:par>
                                <p:cTn id="185" presetID="10" presetClass="entr" presetSubtype="0" fill="hold" nodeType="withEffect">
                                  <p:stCondLst>
                                    <p:cond delay="0"/>
                                  </p:stCondLst>
                                  <p:childTnLst>
                                    <p:set>
                                      <p:cBhvr>
                                        <p:cTn id="186" dur="1" fill="hold">
                                          <p:stCondLst>
                                            <p:cond delay="0"/>
                                          </p:stCondLst>
                                        </p:cTn>
                                        <p:tgtEl>
                                          <p:spTgt spid="151"/>
                                        </p:tgtEl>
                                        <p:attrNameLst>
                                          <p:attrName>style.visibility</p:attrName>
                                        </p:attrNameLst>
                                      </p:cBhvr>
                                      <p:to>
                                        <p:strVal val="visible"/>
                                      </p:to>
                                    </p:set>
                                    <p:animEffect transition="in" filter="fade">
                                      <p:cBhvr>
                                        <p:cTn id="187" dur="2000"/>
                                        <p:tgtEl>
                                          <p:spTgt spid="151"/>
                                        </p:tgtEl>
                                      </p:cBhvr>
                                    </p:animEffect>
                                  </p:childTnLst>
                                </p:cTn>
                              </p:par>
                              <p:par>
                                <p:cTn id="188" presetID="10" presetClass="entr" presetSubtype="0" fill="hold" nodeType="withEffect">
                                  <p:stCondLst>
                                    <p:cond delay="0"/>
                                  </p:stCondLst>
                                  <p:childTnLst>
                                    <p:set>
                                      <p:cBhvr>
                                        <p:cTn id="189" dur="1" fill="hold">
                                          <p:stCondLst>
                                            <p:cond delay="0"/>
                                          </p:stCondLst>
                                        </p:cTn>
                                        <p:tgtEl>
                                          <p:spTgt spid="152"/>
                                        </p:tgtEl>
                                        <p:attrNameLst>
                                          <p:attrName>style.visibility</p:attrName>
                                        </p:attrNameLst>
                                      </p:cBhvr>
                                      <p:to>
                                        <p:strVal val="visible"/>
                                      </p:to>
                                    </p:set>
                                    <p:animEffect transition="in" filter="fade">
                                      <p:cBhvr>
                                        <p:cTn id="190" dur="2000"/>
                                        <p:tgtEl>
                                          <p:spTgt spid="152"/>
                                        </p:tgtEl>
                                      </p:cBhvr>
                                    </p:animEffect>
                                  </p:childTnLst>
                                </p:cTn>
                              </p:par>
                              <p:par>
                                <p:cTn id="191" presetID="10" presetClass="entr" presetSubtype="0" fill="hold" nodeType="withEffect">
                                  <p:stCondLst>
                                    <p:cond delay="0"/>
                                  </p:stCondLst>
                                  <p:childTnLst>
                                    <p:set>
                                      <p:cBhvr>
                                        <p:cTn id="192" dur="1" fill="hold">
                                          <p:stCondLst>
                                            <p:cond delay="0"/>
                                          </p:stCondLst>
                                        </p:cTn>
                                        <p:tgtEl>
                                          <p:spTgt spid="153"/>
                                        </p:tgtEl>
                                        <p:attrNameLst>
                                          <p:attrName>style.visibility</p:attrName>
                                        </p:attrNameLst>
                                      </p:cBhvr>
                                      <p:to>
                                        <p:strVal val="visible"/>
                                      </p:to>
                                    </p:set>
                                    <p:animEffect transition="in" filter="fade">
                                      <p:cBhvr>
                                        <p:cTn id="193" dur="2000"/>
                                        <p:tgtEl>
                                          <p:spTgt spid="153"/>
                                        </p:tgtEl>
                                      </p:cBhvr>
                                    </p:animEffect>
                                  </p:childTnLst>
                                </p:cTn>
                              </p:par>
                              <p:par>
                                <p:cTn id="194" presetID="10" presetClass="entr" presetSubtype="0" fill="hold" nodeType="withEffect">
                                  <p:stCondLst>
                                    <p:cond delay="0"/>
                                  </p:stCondLst>
                                  <p:childTnLst>
                                    <p:set>
                                      <p:cBhvr>
                                        <p:cTn id="195" dur="1" fill="hold">
                                          <p:stCondLst>
                                            <p:cond delay="0"/>
                                          </p:stCondLst>
                                        </p:cTn>
                                        <p:tgtEl>
                                          <p:spTgt spid="154"/>
                                        </p:tgtEl>
                                        <p:attrNameLst>
                                          <p:attrName>style.visibility</p:attrName>
                                        </p:attrNameLst>
                                      </p:cBhvr>
                                      <p:to>
                                        <p:strVal val="visible"/>
                                      </p:to>
                                    </p:set>
                                    <p:animEffect transition="in" filter="fade">
                                      <p:cBhvr>
                                        <p:cTn id="196" dur="2000"/>
                                        <p:tgtEl>
                                          <p:spTgt spid="154"/>
                                        </p:tgtEl>
                                      </p:cBhvr>
                                    </p:animEffect>
                                  </p:childTnLst>
                                </p:cTn>
                              </p:par>
                              <p:par>
                                <p:cTn id="197" presetID="10" presetClass="entr" presetSubtype="0" fill="hold" nodeType="withEffect">
                                  <p:stCondLst>
                                    <p:cond delay="0"/>
                                  </p:stCondLst>
                                  <p:childTnLst>
                                    <p:set>
                                      <p:cBhvr>
                                        <p:cTn id="198" dur="1" fill="hold">
                                          <p:stCondLst>
                                            <p:cond delay="0"/>
                                          </p:stCondLst>
                                        </p:cTn>
                                        <p:tgtEl>
                                          <p:spTgt spid="155"/>
                                        </p:tgtEl>
                                        <p:attrNameLst>
                                          <p:attrName>style.visibility</p:attrName>
                                        </p:attrNameLst>
                                      </p:cBhvr>
                                      <p:to>
                                        <p:strVal val="visible"/>
                                      </p:to>
                                    </p:set>
                                    <p:animEffect transition="in" filter="fade">
                                      <p:cBhvr>
                                        <p:cTn id="199" dur="2000"/>
                                        <p:tgtEl>
                                          <p:spTgt spid="155"/>
                                        </p:tgtEl>
                                      </p:cBhvr>
                                    </p:animEffect>
                                  </p:childTnLst>
                                </p:cTn>
                              </p:par>
                              <p:par>
                                <p:cTn id="200" presetID="10" presetClass="entr" presetSubtype="0" fill="hold" nodeType="withEffect">
                                  <p:stCondLst>
                                    <p:cond delay="0"/>
                                  </p:stCondLst>
                                  <p:childTnLst>
                                    <p:set>
                                      <p:cBhvr>
                                        <p:cTn id="201" dur="1" fill="hold">
                                          <p:stCondLst>
                                            <p:cond delay="0"/>
                                          </p:stCondLst>
                                        </p:cTn>
                                        <p:tgtEl>
                                          <p:spTgt spid="156"/>
                                        </p:tgtEl>
                                        <p:attrNameLst>
                                          <p:attrName>style.visibility</p:attrName>
                                        </p:attrNameLst>
                                      </p:cBhvr>
                                      <p:to>
                                        <p:strVal val="visible"/>
                                      </p:to>
                                    </p:set>
                                    <p:animEffect transition="in" filter="fade">
                                      <p:cBhvr>
                                        <p:cTn id="202" dur="2000"/>
                                        <p:tgtEl>
                                          <p:spTgt spid="156"/>
                                        </p:tgtEl>
                                      </p:cBhvr>
                                    </p:animEffect>
                                  </p:childTnLst>
                                </p:cTn>
                              </p:par>
                              <p:par>
                                <p:cTn id="203" presetID="10" presetClass="entr" presetSubtype="0" fill="hold" nodeType="withEffect">
                                  <p:stCondLst>
                                    <p:cond delay="0"/>
                                  </p:stCondLst>
                                  <p:childTnLst>
                                    <p:set>
                                      <p:cBhvr>
                                        <p:cTn id="204" dur="1" fill="hold">
                                          <p:stCondLst>
                                            <p:cond delay="0"/>
                                          </p:stCondLst>
                                        </p:cTn>
                                        <p:tgtEl>
                                          <p:spTgt spid="157"/>
                                        </p:tgtEl>
                                        <p:attrNameLst>
                                          <p:attrName>style.visibility</p:attrName>
                                        </p:attrNameLst>
                                      </p:cBhvr>
                                      <p:to>
                                        <p:strVal val="visible"/>
                                      </p:to>
                                    </p:set>
                                    <p:animEffect transition="in" filter="fade">
                                      <p:cBhvr>
                                        <p:cTn id="205" dur="2000"/>
                                        <p:tgtEl>
                                          <p:spTgt spid="157"/>
                                        </p:tgtEl>
                                      </p:cBhvr>
                                    </p:animEffect>
                                  </p:childTnLst>
                                </p:cTn>
                              </p:par>
                              <p:par>
                                <p:cTn id="206" presetID="10" presetClass="entr" presetSubtype="0" fill="hold" nodeType="withEffect">
                                  <p:stCondLst>
                                    <p:cond delay="0"/>
                                  </p:stCondLst>
                                  <p:childTnLst>
                                    <p:set>
                                      <p:cBhvr>
                                        <p:cTn id="207" dur="1" fill="hold">
                                          <p:stCondLst>
                                            <p:cond delay="0"/>
                                          </p:stCondLst>
                                        </p:cTn>
                                        <p:tgtEl>
                                          <p:spTgt spid="158"/>
                                        </p:tgtEl>
                                        <p:attrNameLst>
                                          <p:attrName>style.visibility</p:attrName>
                                        </p:attrNameLst>
                                      </p:cBhvr>
                                      <p:to>
                                        <p:strVal val="visible"/>
                                      </p:to>
                                    </p:set>
                                    <p:animEffect transition="in" filter="fade">
                                      <p:cBhvr>
                                        <p:cTn id="208" dur="2000"/>
                                        <p:tgtEl>
                                          <p:spTgt spid="158"/>
                                        </p:tgtEl>
                                      </p:cBhvr>
                                    </p:animEffect>
                                  </p:childTnLst>
                                </p:cTn>
                              </p:par>
                              <p:par>
                                <p:cTn id="209" presetID="10" presetClass="entr" presetSubtype="0" fill="hold" nodeType="withEffect">
                                  <p:stCondLst>
                                    <p:cond delay="0"/>
                                  </p:stCondLst>
                                  <p:childTnLst>
                                    <p:set>
                                      <p:cBhvr>
                                        <p:cTn id="210" dur="1" fill="hold">
                                          <p:stCondLst>
                                            <p:cond delay="0"/>
                                          </p:stCondLst>
                                        </p:cTn>
                                        <p:tgtEl>
                                          <p:spTgt spid="159"/>
                                        </p:tgtEl>
                                        <p:attrNameLst>
                                          <p:attrName>style.visibility</p:attrName>
                                        </p:attrNameLst>
                                      </p:cBhvr>
                                      <p:to>
                                        <p:strVal val="visible"/>
                                      </p:to>
                                    </p:set>
                                    <p:animEffect transition="in" filter="fade">
                                      <p:cBhvr>
                                        <p:cTn id="211" dur="2000"/>
                                        <p:tgtEl>
                                          <p:spTgt spid="159"/>
                                        </p:tgtEl>
                                      </p:cBhvr>
                                    </p:animEffect>
                                  </p:childTnLst>
                                </p:cTn>
                              </p:par>
                              <p:par>
                                <p:cTn id="212" presetID="10" presetClass="entr" presetSubtype="0" fill="hold" nodeType="withEffect">
                                  <p:stCondLst>
                                    <p:cond delay="0"/>
                                  </p:stCondLst>
                                  <p:childTnLst>
                                    <p:set>
                                      <p:cBhvr>
                                        <p:cTn id="213" dur="1" fill="hold">
                                          <p:stCondLst>
                                            <p:cond delay="0"/>
                                          </p:stCondLst>
                                        </p:cTn>
                                        <p:tgtEl>
                                          <p:spTgt spid="160"/>
                                        </p:tgtEl>
                                        <p:attrNameLst>
                                          <p:attrName>style.visibility</p:attrName>
                                        </p:attrNameLst>
                                      </p:cBhvr>
                                      <p:to>
                                        <p:strVal val="visible"/>
                                      </p:to>
                                    </p:set>
                                    <p:animEffect transition="in" filter="fade">
                                      <p:cBhvr>
                                        <p:cTn id="214" dur="2000"/>
                                        <p:tgtEl>
                                          <p:spTgt spid="160"/>
                                        </p:tgtEl>
                                      </p:cBhvr>
                                    </p:animEffect>
                                  </p:childTnLst>
                                </p:cTn>
                              </p:par>
                              <p:par>
                                <p:cTn id="215" presetID="10" presetClass="entr" presetSubtype="0" fill="hold" nodeType="withEffect">
                                  <p:stCondLst>
                                    <p:cond delay="0"/>
                                  </p:stCondLst>
                                  <p:childTnLst>
                                    <p:set>
                                      <p:cBhvr>
                                        <p:cTn id="216" dur="1" fill="hold">
                                          <p:stCondLst>
                                            <p:cond delay="0"/>
                                          </p:stCondLst>
                                        </p:cTn>
                                        <p:tgtEl>
                                          <p:spTgt spid="161"/>
                                        </p:tgtEl>
                                        <p:attrNameLst>
                                          <p:attrName>style.visibility</p:attrName>
                                        </p:attrNameLst>
                                      </p:cBhvr>
                                      <p:to>
                                        <p:strVal val="visible"/>
                                      </p:to>
                                    </p:set>
                                    <p:animEffect transition="in" filter="fade">
                                      <p:cBhvr>
                                        <p:cTn id="217" dur="500"/>
                                        <p:tgtEl>
                                          <p:spTgt spid="161"/>
                                        </p:tgtEl>
                                      </p:cBhvr>
                                    </p:animEffect>
                                  </p:childTnLst>
                                </p:cTn>
                              </p:par>
                              <p:par>
                                <p:cTn id="218" presetID="10" presetClass="entr" presetSubtype="0" fill="hold" nodeType="withEffect">
                                  <p:stCondLst>
                                    <p:cond delay="0"/>
                                  </p:stCondLst>
                                  <p:childTnLst>
                                    <p:set>
                                      <p:cBhvr>
                                        <p:cTn id="219" dur="1" fill="hold">
                                          <p:stCondLst>
                                            <p:cond delay="0"/>
                                          </p:stCondLst>
                                        </p:cTn>
                                        <p:tgtEl>
                                          <p:spTgt spid="64514"/>
                                        </p:tgtEl>
                                        <p:attrNameLst>
                                          <p:attrName>style.visibility</p:attrName>
                                        </p:attrNameLst>
                                      </p:cBhvr>
                                      <p:to>
                                        <p:strVal val="visible"/>
                                      </p:to>
                                    </p:set>
                                    <p:animEffect transition="in" filter="fade">
                                      <p:cBhvr>
                                        <p:cTn id="220" dur="2000"/>
                                        <p:tgtEl>
                                          <p:spTgt spid="64514"/>
                                        </p:tgtEl>
                                      </p:cBhvr>
                                    </p:animEffect>
                                  </p:childTnLst>
                                </p:cTn>
                              </p:par>
                              <p:par>
                                <p:cTn id="221" presetID="10" presetClass="entr" presetSubtype="0" fill="hold" nodeType="withEffect">
                                  <p:stCondLst>
                                    <p:cond delay="0"/>
                                  </p:stCondLst>
                                  <p:childTnLst>
                                    <p:set>
                                      <p:cBhvr>
                                        <p:cTn id="222" dur="1" fill="hold">
                                          <p:stCondLst>
                                            <p:cond delay="0"/>
                                          </p:stCondLst>
                                        </p:cTn>
                                        <p:tgtEl>
                                          <p:spTgt spid="64531"/>
                                        </p:tgtEl>
                                        <p:attrNameLst>
                                          <p:attrName>style.visibility</p:attrName>
                                        </p:attrNameLst>
                                      </p:cBhvr>
                                      <p:to>
                                        <p:strVal val="visible"/>
                                      </p:to>
                                    </p:set>
                                    <p:animEffect transition="in" filter="fade">
                                      <p:cBhvr>
                                        <p:cTn id="223" dur="500"/>
                                        <p:tgtEl>
                                          <p:spTgt spid="64531"/>
                                        </p:tgtEl>
                                      </p:cBhvr>
                                    </p:animEffect>
                                  </p:childTnLst>
                                </p:cTn>
                              </p:par>
                              <p:par>
                                <p:cTn id="224" presetID="10" presetClass="entr" presetSubtype="0" fill="hold" nodeType="withEffect">
                                  <p:stCondLst>
                                    <p:cond delay="0"/>
                                  </p:stCondLst>
                                  <p:childTnLst>
                                    <p:set>
                                      <p:cBhvr>
                                        <p:cTn id="225" dur="1" fill="hold">
                                          <p:stCondLst>
                                            <p:cond delay="0"/>
                                          </p:stCondLst>
                                        </p:cTn>
                                        <p:tgtEl>
                                          <p:spTgt spid="64529"/>
                                        </p:tgtEl>
                                        <p:attrNameLst>
                                          <p:attrName>style.visibility</p:attrName>
                                        </p:attrNameLst>
                                      </p:cBhvr>
                                      <p:to>
                                        <p:strVal val="visible"/>
                                      </p:to>
                                    </p:set>
                                    <p:animEffect transition="in" filter="fade">
                                      <p:cBhvr>
                                        <p:cTn id="226" dur="500"/>
                                        <p:tgtEl>
                                          <p:spTgt spid="64529"/>
                                        </p:tgtEl>
                                      </p:cBhvr>
                                    </p:animEffect>
                                  </p:childTnLst>
                                </p:cTn>
                              </p:par>
                              <p:par>
                                <p:cTn id="227" presetID="10" presetClass="entr" presetSubtype="0" fill="hold" nodeType="withEffect">
                                  <p:stCondLst>
                                    <p:cond delay="0"/>
                                  </p:stCondLst>
                                  <p:childTnLst>
                                    <p:set>
                                      <p:cBhvr>
                                        <p:cTn id="228" dur="1" fill="hold">
                                          <p:stCondLst>
                                            <p:cond delay="0"/>
                                          </p:stCondLst>
                                        </p:cTn>
                                        <p:tgtEl>
                                          <p:spTgt spid="64527"/>
                                        </p:tgtEl>
                                        <p:attrNameLst>
                                          <p:attrName>style.visibility</p:attrName>
                                        </p:attrNameLst>
                                      </p:cBhvr>
                                      <p:to>
                                        <p:strVal val="visible"/>
                                      </p:to>
                                    </p:set>
                                    <p:animEffect transition="in" filter="fade">
                                      <p:cBhvr>
                                        <p:cTn id="229" dur="500"/>
                                        <p:tgtEl>
                                          <p:spTgt spid="64527"/>
                                        </p:tgtEl>
                                      </p:cBhvr>
                                    </p:animEffect>
                                  </p:childTnLst>
                                </p:cTn>
                              </p:par>
                              <p:par>
                                <p:cTn id="230" presetID="10" presetClass="entr" presetSubtype="0" fill="hold" nodeType="withEffect">
                                  <p:stCondLst>
                                    <p:cond delay="0"/>
                                  </p:stCondLst>
                                  <p:childTnLst>
                                    <p:set>
                                      <p:cBhvr>
                                        <p:cTn id="231" dur="1" fill="hold">
                                          <p:stCondLst>
                                            <p:cond delay="0"/>
                                          </p:stCondLst>
                                        </p:cTn>
                                        <p:tgtEl>
                                          <p:spTgt spid="64525"/>
                                        </p:tgtEl>
                                        <p:attrNameLst>
                                          <p:attrName>style.visibility</p:attrName>
                                        </p:attrNameLst>
                                      </p:cBhvr>
                                      <p:to>
                                        <p:strVal val="visible"/>
                                      </p:to>
                                    </p:set>
                                    <p:animEffect transition="in" filter="fade">
                                      <p:cBhvr>
                                        <p:cTn id="232" dur="500"/>
                                        <p:tgtEl>
                                          <p:spTgt spid="64525"/>
                                        </p:tgtEl>
                                      </p:cBhvr>
                                    </p:animEffect>
                                  </p:childTnLst>
                                </p:cTn>
                              </p:par>
                              <p:par>
                                <p:cTn id="233" presetID="10" presetClass="entr" presetSubtype="0" fill="hold" nodeType="withEffect">
                                  <p:stCondLst>
                                    <p:cond delay="0"/>
                                  </p:stCondLst>
                                  <p:childTnLst>
                                    <p:set>
                                      <p:cBhvr>
                                        <p:cTn id="234" dur="1" fill="hold">
                                          <p:stCondLst>
                                            <p:cond delay="0"/>
                                          </p:stCondLst>
                                        </p:cTn>
                                        <p:tgtEl>
                                          <p:spTgt spid="64523"/>
                                        </p:tgtEl>
                                        <p:attrNameLst>
                                          <p:attrName>style.visibility</p:attrName>
                                        </p:attrNameLst>
                                      </p:cBhvr>
                                      <p:to>
                                        <p:strVal val="visible"/>
                                      </p:to>
                                    </p:set>
                                    <p:animEffect transition="in" filter="fade">
                                      <p:cBhvr>
                                        <p:cTn id="235" dur="500"/>
                                        <p:tgtEl>
                                          <p:spTgt spid="64523"/>
                                        </p:tgtEl>
                                      </p:cBhvr>
                                    </p:animEffect>
                                  </p:childTnLst>
                                </p:cTn>
                              </p:par>
                              <p:par>
                                <p:cTn id="236" presetID="10" presetClass="entr" presetSubtype="0" fill="hold" nodeType="withEffect">
                                  <p:stCondLst>
                                    <p:cond delay="0"/>
                                  </p:stCondLst>
                                  <p:childTnLst>
                                    <p:set>
                                      <p:cBhvr>
                                        <p:cTn id="237" dur="1" fill="hold">
                                          <p:stCondLst>
                                            <p:cond delay="0"/>
                                          </p:stCondLst>
                                        </p:cTn>
                                        <p:tgtEl>
                                          <p:spTgt spid="64521"/>
                                        </p:tgtEl>
                                        <p:attrNameLst>
                                          <p:attrName>style.visibility</p:attrName>
                                        </p:attrNameLst>
                                      </p:cBhvr>
                                      <p:to>
                                        <p:strVal val="visible"/>
                                      </p:to>
                                    </p:set>
                                    <p:animEffect transition="in" filter="fade">
                                      <p:cBhvr>
                                        <p:cTn id="238" dur="500"/>
                                        <p:tgtEl>
                                          <p:spTgt spid="64521"/>
                                        </p:tgtEl>
                                      </p:cBhvr>
                                    </p:animEffect>
                                  </p:childTnLst>
                                </p:cTn>
                              </p:par>
                              <p:par>
                                <p:cTn id="239" presetID="10" presetClass="entr" presetSubtype="0" fill="hold" nodeType="withEffect">
                                  <p:stCondLst>
                                    <p:cond delay="0"/>
                                  </p:stCondLst>
                                  <p:childTnLst>
                                    <p:set>
                                      <p:cBhvr>
                                        <p:cTn id="240" dur="1" fill="hold">
                                          <p:stCondLst>
                                            <p:cond delay="0"/>
                                          </p:stCondLst>
                                        </p:cTn>
                                        <p:tgtEl>
                                          <p:spTgt spid="64519"/>
                                        </p:tgtEl>
                                        <p:attrNameLst>
                                          <p:attrName>style.visibility</p:attrName>
                                        </p:attrNameLst>
                                      </p:cBhvr>
                                      <p:to>
                                        <p:strVal val="visible"/>
                                      </p:to>
                                    </p:set>
                                    <p:animEffect transition="in" filter="fade">
                                      <p:cBhvr>
                                        <p:cTn id="241" dur="500"/>
                                        <p:tgtEl>
                                          <p:spTgt spid="64519"/>
                                        </p:tgtEl>
                                      </p:cBhvr>
                                    </p:animEffect>
                                  </p:childTnLst>
                                </p:cTn>
                              </p:par>
                              <p:par>
                                <p:cTn id="242" presetID="10" presetClass="entr" presetSubtype="0" fill="hold" nodeType="withEffect">
                                  <p:stCondLst>
                                    <p:cond delay="0"/>
                                  </p:stCondLst>
                                  <p:childTnLst>
                                    <p:set>
                                      <p:cBhvr>
                                        <p:cTn id="243" dur="1" fill="hold">
                                          <p:stCondLst>
                                            <p:cond delay="0"/>
                                          </p:stCondLst>
                                        </p:cTn>
                                        <p:tgtEl>
                                          <p:spTgt spid="64517"/>
                                        </p:tgtEl>
                                        <p:attrNameLst>
                                          <p:attrName>style.visibility</p:attrName>
                                        </p:attrNameLst>
                                      </p:cBhvr>
                                      <p:to>
                                        <p:strVal val="visible"/>
                                      </p:to>
                                    </p:set>
                                    <p:animEffect transition="in" filter="fade">
                                      <p:cBhvr>
                                        <p:cTn id="244" dur="500"/>
                                        <p:tgtEl>
                                          <p:spTgt spid="64517"/>
                                        </p:tgtEl>
                                      </p:cBhvr>
                                    </p:animEffect>
                                  </p:childTnLst>
                                </p:cTn>
                              </p:par>
                              <p:par>
                                <p:cTn id="245" presetID="10" presetClass="entr" presetSubtype="0" fill="hold" nodeType="withEffect">
                                  <p:stCondLst>
                                    <p:cond delay="0"/>
                                  </p:stCondLst>
                                  <p:childTnLst>
                                    <p:set>
                                      <p:cBhvr>
                                        <p:cTn id="246" dur="1" fill="hold">
                                          <p:stCondLst>
                                            <p:cond delay="0"/>
                                          </p:stCondLst>
                                        </p:cTn>
                                        <p:tgtEl>
                                          <p:spTgt spid="64512"/>
                                        </p:tgtEl>
                                        <p:attrNameLst>
                                          <p:attrName>style.visibility</p:attrName>
                                        </p:attrNameLst>
                                      </p:cBhvr>
                                      <p:to>
                                        <p:strVal val="visible"/>
                                      </p:to>
                                    </p:set>
                                    <p:animEffect transition="in" filter="fade">
                                      <p:cBhvr>
                                        <p:cTn id="247" dur="500"/>
                                        <p:tgtEl>
                                          <p:spTgt spid="64512"/>
                                        </p:tgtEl>
                                      </p:cBhvr>
                                    </p:animEffect>
                                  </p:childTnLst>
                                </p:cTn>
                              </p:par>
                              <p:par>
                                <p:cTn id="248" presetID="10" presetClass="entr" presetSubtype="0" fill="hold" nodeType="withEffect">
                                  <p:stCondLst>
                                    <p:cond delay="0"/>
                                  </p:stCondLst>
                                  <p:childTnLst>
                                    <p:set>
                                      <p:cBhvr>
                                        <p:cTn id="249" dur="1" fill="hold">
                                          <p:stCondLst>
                                            <p:cond delay="0"/>
                                          </p:stCondLst>
                                        </p:cTn>
                                        <p:tgtEl>
                                          <p:spTgt spid="64516"/>
                                        </p:tgtEl>
                                        <p:attrNameLst>
                                          <p:attrName>style.visibility</p:attrName>
                                        </p:attrNameLst>
                                      </p:cBhvr>
                                      <p:to>
                                        <p:strVal val="visible"/>
                                      </p:to>
                                    </p:set>
                                    <p:animEffect transition="in" filter="fade">
                                      <p:cBhvr>
                                        <p:cTn id="250" dur="500"/>
                                        <p:tgtEl>
                                          <p:spTgt spid="64516"/>
                                        </p:tgtEl>
                                      </p:cBhvr>
                                    </p:animEffect>
                                  </p:childTnLst>
                                </p:cTn>
                              </p:par>
                              <p:par>
                                <p:cTn id="251" presetID="10" presetClass="entr" presetSubtype="0" fill="hold" nodeType="withEffect">
                                  <p:stCondLst>
                                    <p:cond delay="0"/>
                                  </p:stCondLst>
                                  <p:childTnLst>
                                    <p:set>
                                      <p:cBhvr>
                                        <p:cTn id="252" dur="1" fill="hold">
                                          <p:stCondLst>
                                            <p:cond delay="0"/>
                                          </p:stCondLst>
                                        </p:cTn>
                                        <p:tgtEl>
                                          <p:spTgt spid="31"/>
                                        </p:tgtEl>
                                        <p:attrNameLst>
                                          <p:attrName>style.visibility</p:attrName>
                                        </p:attrNameLst>
                                      </p:cBhvr>
                                      <p:to>
                                        <p:strVal val="visible"/>
                                      </p:to>
                                    </p:set>
                                    <p:animEffect transition="in" filter="fade">
                                      <p:cBhvr>
                                        <p:cTn id="253" dur="500"/>
                                        <p:tgtEl>
                                          <p:spTgt spid="31"/>
                                        </p:tgtEl>
                                      </p:cBhvr>
                                    </p:animEffect>
                                  </p:childTnLst>
                                </p:cTn>
                              </p:par>
                              <p:par>
                                <p:cTn id="254" presetID="10" presetClass="entr" presetSubtype="0" fill="hold" nodeType="withEffect">
                                  <p:stCondLst>
                                    <p:cond delay="0"/>
                                  </p:stCondLst>
                                  <p:childTnLst>
                                    <p:set>
                                      <p:cBhvr>
                                        <p:cTn id="255" dur="1" fill="hold">
                                          <p:stCondLst>
                                            <p:cond delay="0"/>
                                          </p:stCondLst>
                                        </p:cTn>
                                        <p:tgtEl>
                                          <p:spTgt spid="28"/>
                                        </p:tgtEl>
                                        <p:attrNameLst>
                                          <p:attrName>style.visibility</p:attrName>
                                        </p:attrNameLst>
                                      </p:cBhvr>
                                      <p:to>
                                        <p:strVal val="visible"/>
                                      </p:to>
                                    </p:set>
                                    <p:animEffect transition="in" filter="fade">
                                      <p:cBhvr>
                                        <p:cTn id="256" dur="500"/>
                                        <p:tgtEl>
                                          <p:spTgt spid="28"/>
                                        </p:tgtEl>
                                      </p:cBhvr>
                                    </p:animEffect>
                                  </p:childTnLst>
                                </p:cTn>
                              </p:par>
                              <p:par>
                                <p:cTn id="257" presetID="10" presetClass="entr" presetSubtype="0" fill="hold" nodeType="withEffect">
                                  <p:stCondLst>
                                    <p:cond delay="0"/>
                                  </p:stCondLst>
                                  <p:childTnLst>
                                    <p:set>
                                      <p:cBhvr>
                                        <p:cTn id="258" dur="1" fill="hold">
                                          <p:stCondLst>
                                            <p:cond delay="0"/>
                                          </p:stCondLst>
                                        </p:cTn>
                                        <p:tgtEl>
                                          <p:spTgt spid="26"/>
                                        </p:tgtEl>
                                        <p:attrNameLst>
                                          <p:attrName>style.visibility</p:attrName>
                                        </p:attrNameLst>
                                      </p:cBhvr>
                                      <p:to>
                                        <p:strVal val="visible"/>
                                      </p:to>
                                    </p:set>
                                    <p:animEffect transition="in" filter="fade">
                                      <p:cBhvr>
                                        <p:cTn id="259" dur="500"/>
                                        <p:tgtEl>
                                          <p:spTgt spid="26"/>
                                        </p:tgtEl>
                                      </p:cBhvr>
                                    </p:animEffect>
                                  </p:childTnLst>
                                </p:cTn>
                              </p:par>
                              <p:par>
                                <p:cTn id="260" presetID="10" presetClass="entr" presetSubtype="0" fill="hold" nodeType="withEffect">
                                  <p:stCondLst>
                                    <p:cond delay="0"/>
                                  </p:stCondLst>
                                  <p:childTnLst>
                                    <p:set>
                                      <p:cBhvr>
                                        <p:cTn id="261" dur="1" fill="hold">
                                          <p:stCondLst>
                                            <p:cond delay="0"/>
                                          </p:stCondLst>
                                        </p:cTn>
                                        <p:tgtEl>
                                          <p:spTgt spid="23"/>
                                        </p:tgtEl>
                                        <p:attrNameLst>
                                          <p:attrName>style.visibility</p:attrName>
                                        </p:attrNameLst>
                                      </p:cBhvr>
                                      <p:to>
                                        <p:strVal val="visible"/>
                                      </p:to>
                                    </p:set>
                                    <p:animEffect transition="in" filter="fade">
                                      <p:cBhvr>
                                        <p:cTn id="262" dur="500"/>
                                        <p:tgtEl>
                                          <p:spTgt spid="23"/>
                                        </p:tgtEl>
                                      </p:cBhvr>
                                    </p:animEffect>
                                  </p:childTnLst>
                                </p:cTn>
                              </p:par>
                              <p:par>
                                <p:cTn id="263" presetID="10" presetClass="entr" presetSubtype="0" fill="hold" nodeType="withEffect">
                                  <p:stCondLst>
                                    <p:cond delay="0"/>
                                  </p:stCondLst>
                                  <p:childTnLst>
                                    <p:set>
                                      <p:cBhvr>
                                        <p:cTn id="264" dur="1" fill="hold">
                                          <p:stCondLst>
                                            <p:cond delay="0"/>
                                          </p:stCondLst>
                                        </p:cTn>
                                        <p:tgtEl>
                                          <p:spTgt spid="19"/>
                                        </p:tgtEl>
                                        <p:attrNameLst>
                                          <p:attrName>style.visibility</p:attrName>
                                        </p:attrNameLst>
                                      </p:cBhvr>
                                      <p:to>
                                        <p:strVal val="visible"/>
                                      </p:to>
                                    </p:set>
                                    <p:animEffect transition="in" filter="fade">
                                      <p:cBhvr>
                                        <p:cTn id="265" dur="500"/>
                                        <p:tgtEl>
                                          <p:spTgt spid="19"/>
                                        </p:tgtEl>
                                      </p:cBhvr>
                                    </p:animEffect>
                                  </p:childTnLst>
                                </p:cTn>
                              </p:par>
                              <p:par>
                                <p:cTn id="266" presetID="10" presetClass="entr" presetSubtype="0" fill="hold" nodeType="withEffect">
                                  <p:stCondLst>
                                    <p:cond delay="0"/>
                                  </p:stCondLst>
                                  <p:childTnLst>
                                    <p:set>
                                      <p:cBhvr>
                                        <p:cTn id="267" dur="1" fill="hold">
                                          <p:stCondLst>
                                            <p:cond delay="0"/>
                                          </p:stCondLst>
                                        </p:cTn>
                                        <p:tgtEl>
                                          <p:spTgt spid="15"/>
                                        </p:tgtEl>
                                        <p:attrNameLst>
                                          <p:attrName>style.visibility</p:attrName>
                                        </p:attrNameLst>
                                      </p:cBhvr>
                                      <p:to>
                                        <p:strVal val="visible"/>
                                      </p:to>
                                    </p:set>
                                    <p:animEffect transition="in" filter="fade">
                                      <p:cBhvr>
                                        <p:cTn id="268" dur="500"/>
                                        <p:tgtEl>
                                          <p:spTgt spid="15"/>
                                        </p:tgtEl>
                                      </p:cBhvr>
                                    </p:animEffect>
                                  </p:childTnLst>
                                </p:cTn>
                              </p:par>
                              <p:par>
                                <p:cTn id="269" presetID="10" presetClass="entr" presetSubtype="0" fill="hold" nodeType="withEffect">
                                  <p:stCondLst>
                                    <p:cond delay="0"/>
                                  </p:stCondLst>
                                  <p:childTnLst>
                                    <p:set>
                                      <p:cBhvr>
                                        <p:cTn id="270" dur="1" fill="hold">
                                          <p:stCondLst>
                                            <p:cond delay="0"/>
                                          </p:stCondLst>
                                        </p:cTn>
                                        <p:tgtEl>
                                          <p:spTgt spid="11"/>
                                        </p:tgtEl>
                                        <p:attrNameLst>
                                          <p:attrName>style.visibility</p:attrName>
                                        </p:attrNameLst>
                                      </p:cBhvr>
                                      <p:to>
                                        <p:strVal val="visible"/>
                                      </p:to>
                                    </p:set>
                                    <p:animEffect transition="in" filter="fade">
                                      <p:cBhvr>
                                        <p:cTn id="271" dur="500"/>
                                        <p:tgtEl>
                                          <p:spTgt spid="11"/>
                                        </p:tgtEl>
                                      </p:cBhvr>
                                    </p:animEffect>
                                  </p:childTnLst>
                                </p:cTn>
                              </p:par>
                              <p:par>
                                <p:cTn id="272" presetID="10" presetClass="entr" presetSubtype="0" fill="hold" nodeType="withEffect">
                                  <p:stCondLst>
                                    <p:cond delay="0"/>
                                  </p:stCondLst>
                                  <p:childTnLst>
                                    <p:set>
                                      <p:cBhvr>
                                        <p:cTn id="273" dur="1" fill="hold">
                                          <p:stCondLst>
                                            <p:cond delay="0"/>
                                          </p:stCondLst>
                                        </p:cTn>
                                        <p:tgtEl>
                                          <p:spTgt spid="7"/>
                                        </p:tgtEl>
                                        <p:attrNameLst>
                                          <p:attrName>style.visibility</p:attrName>
                                        </p:attrNameLst>
                                      </p:cBhvr>
                                      <p:to>
                                        <p:strVal val="visible"/>
                                      </p:to>
                                    </p:set>
                                    <p:animEffect transition="in" filter="fade">
                                      <p:cBhvr>
                                        <p:cTn id="274" dur="500"/>
                                        <p:tgtEl>
                                          <p:spTgt spid="7"/>
                                        </p:tgtEl>
                                      </p:cBhvr>
                                    </p:animEffect>
                                  </p:childTnLst>
                                </p:cTn>
                              </p:par>
                              <p:par>
                                <p:cTn id="275" presetID="10" presetClass="entr" presetSubtype="0" fill="hold" nodeType="withEffect">
                                  <p:stCondLst>
                                    <p:cond delay="0"/>
                                  </p:stCondLst>
                                  <p:childTnLst>
                                    <p:set>
                                      <p:cBhvr>
                                        <p:cTn id="276" dur="1" fill="hold">
                                          <p:stCondLst>
                                            <p:cond delay="0"/>
                                          </p:stCondLst>
                                        </p:cTn>
                                        <p:tgtEl>
                                          <p:spTgt spid="64515"/>
                                        </p:tgtEl>
                                        <p:attrNameLst>
                                          <p:attrName>style.visibility</p:attrName>
                                        </p:attrNameLst>
                                      </p:cBhvr>
                                      <p:to>
                                        <p:strVal val="visible"/>
                                      </p:to>
                                    </p:set>
                                    <p:animEffect transition="in" filter="fade">
                                      <p:cBhvr>
                                        <p:cTn id="277" dur="2000"/>
                                        <p:tgtEl>
                                          <p:spTgt spid="64515"/>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nodeType="clickEffect">
                                  <p:stCondLst>
                                    <p:cond delay="0"/>
                                  </p:stCondLst>
                                  <p:childTnLst>
                                    <p:set>
                                      <p:cBhvr>
                                        <p:cTn id="281" dur="1" fill="hold">
                                          <p:stCondLst>
                                            <p:cond delay="0"/>
                                          </p:stCondLst>
                                        </p:cTn>
                                        <p:tgtEl>
                                          <p:spTgt spid="179"/>
                                        </p:tgtEl>
                                        <p:attrNameLst>
                                          <p:attrName>style.visibility</p:attrName>
                                        </p:attrNameLst>
                                      </p:cBhvr>
                                      <p:to>
                                        <p:strVal val="visible"/>
                                      </p:to>
                                    </p:set>
                                    <p:animEffect transition="in" filter="fade">
                                      <p:cBhvr>
                                        <p:cTn id="282" dur="2000"/>
                                        <p:tgtEl>
                                          <p:spTgt spid="179"/>
                                        </p:tgtEl>
                                      </p:cBhvr>
                                    </p:animEffect>
                                  </p:childTnLst>
                                </p:cTn>
                              </p:par>
                              <p:par>
                                <p:cTn id="283" presetID="10" presetClass="entr" presetSubtype="0" fill="hold" nodeType="withEffect">
                                  <p:stCondLst>
                                    <p:cond delay="0"/>
                                  </p:stCondLst>
                                  <p:childTnLst>
                                    <p:set>
                                      <p:cBhvr>
                                        <p:cTn id="284" dur="1" fill="hold">
                                          <p:stCondLst>
                                            <p:cond delay="0"/>
                                          </p:stCondLst>
                                        </p:cTn>
                                        <p:tgtEl>
                                          <p:spTgt spid="197"/>
                                        </p:tgtEl>
                                        <p:attrNameLst>
                                          <p:attrName>style.visibility</p:attrName>
                                        </p:attrNameLst>
                                      </p:cBhvr>
                                      <p:to>
                                        <p:strVal val="visible"/>
                                      </p:to>
                                    </p:set>
                                    <p:animEffect transition="in" filter="fade">
                                      <p:cBhvr>
                                        <p:cTn id="285" dur="2000"/>
                                        <p:tgtEl>
                                          <p:spTgt spid="197"/>
                                        </p:tgtEl>
                                      </p:cBhvr>
                                    </p:animEffect>
                                  </p:childTnLst>
                                </p:cTn>
                              </p:par>
                              <p:par>
                                <p:cTn id="286" presetID="10" presetClass="entr" presetSubtype="0" fill="hold" nodeType="withEffect">
                                  <p:stCondLst>
                                    <p:cond delay="0"/>
                                  </p:stCondLst>
                                  <p:childTnLst>
                                    <p:set>
                                      <p:cBhvr>
                                        <p:cTn id="287" dur="1" fill="hold">
                                          <p:stCondLst>
                                            <p:cond delay="0"/>
                                          </p:stCondLst>
                                        </p:cTn>
                                        <p:tgtEl>
                                          <p:spTgt spid="194"/>
                                        </p:tgtEl>
                                        <p:attrNameLst>
                                          <p:attrName>style.visibility</p:attrName>
                                        </p:attrNameLst>
                                      </p:cBhvr>
                                      <p:to>
                                        <p:strVal val="visible"/>
                                      </p:to>
                                    </p:set>
                                    <p:animEffect transition="in" filter="fade">
                                      <p:cBhvr>
                                        <p:cTn id="288" dur="2000"/>
                                        <p:tgtEl>
                                          <p:spTgt spid="194"/>
                                        </p:tgtEl>
                                      </p:cBhvr>
                                    </p:animEffect>
                                  </p:childTnLst>
                                </p:cTn>
                              </p:par>
                              <p:par>
                                <p:cTn id="289" presetID="10" presetClass="entr" presetSubtype="0" fill="hold" nodeType="withEffect">
                                  <p:stCondLst>
                                    <p:cond delay="0"/>
                                  </p:stCondLst>
                                  <p:childTnLst>
                                    <p:set>
                                      <p:cBhvr>
                                        <p:cTn id="290" dur="1" fill="hold">
                                          <p:stCondLst>
                                            <p:cond delay="0"/>
                                          </p:stCondLst>
                                        </p:cTn>
                                        <p:tgtEl>
                                          <p:spTgt spid="175"/>
                                        </p:tgtEl>
                                        <p:attrNameLst>
                                          <p:attrName>style.visibility</p:attrName>
                                        </p:attrNameLst>
                                      </p:cBhvr>
                                      <p:to>
                                        <p:strVal val="visible"/>
                                      </p:to>
                                    </p:set>
                                    <p:animEffect transition="in" filter="fade">
                                      <p:cBhvr>
                                        <p:cTn id="291" dur="2000"/>
                                        <p:tgtEl>
                                          <p:spTgt spid="175"/>
                                        </p:tgtEl>
                                      </p:cBhvr>
                                    </p:animEffect>
                                  </p:childTnLst>
                                </p:cTn>
                              </p:par>
                              <p:par>
                                <p:cTn id="292" presetID="10" presetClass="entr" presetSubtype="0" fill="hold" nodeType="withEffect">
                                  <p:stCondLst>
                                    <p:cond delay="0"/>
                                  </p:stCondLst>
                                  <p:childTnLst>
                                    <p:set>
                                      <p:cBhvr>
                                        <p:cTn id="293" dur="1" fill="hold">
                                          <p:stCondLst>
                                            <p:cond delay="0"/>
                                          </p:stCondLst>
                                        </p:cTn>
                                        <p:tgtEl>
                                          <p:spTgt spid="174"/>
                                        </p:tgtEl>
                                        <p:attrNameLst>
                                          <p:attrName>style.visibility</p:attrName>
                                        </p:attrNameLst>
                                      </p:cBhvr>
                                      <p:to>
                                        <p:strVal val="visible"/>
                                      </p:to>
                                    </p:set>
                                    <p:animEffect transition="in" filter="fade">
                                      <p:cBhvr>
                                        <p:cTn id="294" dur="2000"/>
                                        <p:tgtEl>
                                          <p:spTgt spid="174"/>
                                        </p:tgtEl>
                                      </p:cBhvr>
                                    </p:animEffect>
                                  </p:childTnLst>
                                </p:cTn>
                              </p:par>
                              <p:par>
                                <p:cTn id="295" presetID="10" presetClass="entr" presetSubtype="0" fill="hold" nodeType="withEffect">
                                  <p:stCondLst>
                                    <p:cond delay="0"/>
                                  </p:stCondLst>
                                  <p:childTnLst>
                                    <p:set>
                                      <p:cBhvr>
                                        <p:cTn id="296" dur="1" fill="hold">
                                          <p:stCondLst>
                                            <p:cond delay="0"/>
                                          </p:stCondLst>
                                        </p:cTn>
                                        <p:tgtEl>
                                          <p:spTgt spid="187"/>
                                        </p:tgtEl>
                                        <p:attrNameLst>
                                          <p:attrName>style.visibility</p:attrName>
                                        </p:attrNameLst>
                                      </p:cBhvr>
                                      <p:to>
                                        <p:strVal val="visible"/>
                                      </p:to>
                                    </p:set>
                                    <p:animEffect transition="in" filter="fade">
                                      <p:cBhvr>
                                        <p:cTn id="297" dur="2000"/>
                                        <p:tgtEl>
                                          <p:spTgt spid="187"/>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169"/>
                                        </p:tgtEl>
                                        <p:attrNameLst>
                                          <p:attrName>style.visibility</p:attrName>
                                        </p:attrNameLst>
                                      </p:cBhvr>
                                      <p:to>
                                        <p:strVal val="visible"/>
                                      </p:to>
                                    </p:set>
                                    <p:animEffect transition="in" filter="fade">
                                      <p:cBhvr>
                                        <p:cTn id="300" dur="2000"/>
                                        <p:tgtEl>
                                          <p:spTgt spid="169"/>
                                        </p:tgtEl>
                                      </p:cBhvr>
                                    </p:animEffect>
                                  </p:childTnLst>
                                </p:cTn>
                              </p:par>
                              <p:par>
                                <p:cTn id="301" presetID="10" presetClass="entr" presetSubtype="0" fill="hold" nodeType="withEffect">
                                  <p:stCondLst>
                                    <p:cond delay="0"/>
                                  </p:stCondLst>
                                  <p:childTnLst>
                                    <p:set>
                                      <p:cBhvr>
                                        <p:cTn id="302" dur="1" fill="hold">
                                          <p:stCondLst>
                                            <p:cond delay="0"/>
                                          </p:stCondLst>
                                        </p:cTn>
                                        <p:tgtEl>
                                          <p:spTgt spid="190"/>
                                        </p:tgtEl>
                                        <p:attrNameLst>
                                          <p:attrName>style.visibility</p:attrName>
                                        </p:attrNameLst>
                                      </p:cBhvr>
                                      <p:to>
                                        <p:strVal val="visible"/>
                                      </p:to>
                                    </p:set>
                                    <p:animEffect transition="in" filter="fade">
                                      <p:cBhvr>
                                        <p:cTn id="303" dur="2000"/>
                                        <p:tgtEl>
                                          <p:spTgt spid="190"/>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127">
                                            <p:txEl>
                                              <p:pRg st="0" end="0"/>
                                            </p:txEl>
                                          </p:spTgt>
                                        </p:tgtEl>
                                        <p:attrNameLst>
                                          <p:attrName>style.visibility</p:attrName>
                                        </p:attrNameLst>
                                      </p:cBhvr>
                                      <p:to>
                                        <p:strVal val="visible"/>
                                      </p:to>
                                    </p:set>
                                    <p:animEffect transition="in" filter="fade">
                                      <p:cBhvr>
                                        <p:cTn id="308" dur="2000"/>
                                        <p:tgtEl>
                                          <p:spTgt spid="127">
                                            <p:txEl>
                                              <p:pRg st="0" end="0"/>
                                            </p:txEl>
                                          </p:spTgt>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127">
                                            <p:txEl>
                                              <p:pRg st="1" end="1"/>
                                            </p:txEl>
                                          </p:spTgt>
                                        </p:tgtEl>
                                        <p:attrNameLst>
                                          <p:attrName>style.visibility</p:attrName>
                                        </p:attrNameLst>
                                      </p:cBhvr>
                                      <p:to>
                                        <p:strVal val="visible"/>
                                      </p:to>
                                    </p:set>
                                    <p:animEffect transition="in" filter="fade">
                                      <p:cBhvr>
                                        <p:cTn id="311" dur="2000"/>
                                        <p:tgtEl>
                                          <p:spTgt spid="1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uiExpand="1" build="allAtOnce"/>
      <p:bldP spid="72" grpId="0"/>
      <p:bldP spid="73" grpId="0"/>
      <p:bldP spid="75" grpId="0"/>
      <p:bldP spid="76" grpId="0"/>
      <p:bldP spid="77" grpId="0"/>
      <p:bldP spid="78" grpId="0"/>
      <p:bldP spid="79" grpId="0"/>
      <p:bldP spid="80" grpId="0"/>
      <p:bldP spid="81" grpId="0"/>
      <p:bldP spid="103" grpId="0"/>
      <p:bldP spid="109" grpId="0"/>
      <p:bldP spid="110" grpId="0"/>
      <p:bldP spid="111" grpId="0"/>
      <p:bldP spid="112" grpId="0"/>
      <p:bldP spid="113" grpId="0"/>
      <p:bldP spid="114" grpId="0"/>
      <p:bldP spid="115" grpId="0"/>
      <p:bldP spid="116" grpId="0"/>
      <p:bldP spid="129" grpId="0"/>
      <p:bldP spid="130" grpId="0"/>
      <p:bldP spid="131" grpId="0"/>
      <p:bldP spid="132" grpId="0"/>
      <p:bldP spid="133" grpId="0"/>
      <p:bldP spid="134" grpId="0"/>
      <p:bldP spid="135" grpId="0"/>
      <p:bldP spid="136" grpId="0"/>
      <p:bldP spid="137" grpId="0"/>
      <p:bldP spid="142" grpId="0"/>
      <p:bldP spid="16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62000"/>
          </a:xfrm>
        </p:spPr>
        <p:txBody>
          <a:bodyPr/>
          <a:lstStyle/>
          <a:p>
            <a:r>
              <a:rPr lang="en-US" dirty="0"/>
              <a:t>Conclusions</a:t>
            </a:r>
          </a:p>
        </p:txBody>
      </p:sp>
      <p:sp>
        <p:nvSpPr>
          <p:cNvPr id="4" name="Content Placeholder 2"/>
          <p:cNvSpPr>
            <a:spLocks noGrp="1"/>
          </p:cNvSpPr>
          <p:nvPr>
            <p:ph idx="1"/>
          </p:nvPr>
        </p:nvSpPr>
        <p:spPr>
          <a:xfrm>
            <a:off x="0" y="1295401"/>
            <a:ext cx="9144000" cy="3820609"/>
          </a:xfrm>
        </p:spPr>
        <p:txBody>
          <a:bodyPr>
            <a:normAutofit/>
          </a:bodyPr>
          <a:lstStyle/>
          <a:p>
            <a:r>
              <a:rPr lang="en-US" dirty="0"/>
              <a:t>Proposed CMDD, FMDD, and PMDD metrics adapted from principles of Clustering Theory and the DD metric, and proposed the CCMI, FCMI, and PCMI algorithms to optimize CMDD, FMDD, and PMDD metrics.</a:t>
            </a:r>
          </a:p>
          <a:p>
            <a:r>
              <a:rPr lang="en-US" dirty="0"/>
              <a:t>Used two synthetic data experiments to compare our algorithms to DD and test robustness to parameter changes.</a:t>
            </a:r>
          </a:p>
          <a:p>
            <a:r>
              <a:rPr lang="en-US" dirty="0"/>
              <a:t>Demonstrated FCMI could locate diverse clusters of BEOs using a set of discriminative features.</a:t>
            </a:r>
          </a:p>
          <a:p>
            <a:r>
              <a:rPr lang="en-US" dirty="0"/>
              <a:t>Proposed classifier construction based on learned positive and negative TCs, and Embedded Feature Space.</a:t>
            </a:r>
          </a:p>
          <a:p>
            <a:r>
              <a:rPr lang="en-US" dirty="0"/>
              <a:t>Applied the EFCMI-based classifiers to Benchmark data and BEO data and demonstrated them to be competitive with existing approaches.</a:t>
            </a:r>
            <a:endParaRPr lang="en-US" baseline="-25000" dirty="0"/>
          </a:p>
        </p:txBody>
      </p:sp>
      <p:sp>
        <p:nvSpPr>
          <p:cNvPr id="3" name="Slide Number Placeholder 2"/>
          <p:cNvSpPr>
            <a:spLocks noGrp="1"/>
          </p:cNvSpPr>
          <p:nvPr>
            <p:ph type="sldNum" sz="quarter" idx="12"/>
          </p:nvPr>
        </p:nvSpPr>
        <p:spPr/>
        <p:txBody>
          <a:bodyPr/>
          <a:lstStyle/>
          <a:p>
            <a:fld id="{541668AA-79AC-4DC8-A911-BC1DB94E86F8}" type="slidenum">
              <a:rPr lang="en-US" smtClean="0"/>
              <a:pPr/>
              <a:t>40</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2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62000"/>
          </a:xfrm>
        </p:spPr>
        <p:txBody>
          <a:bodyPr/>
          <a:lstStyle/>
          <a:p>
            <a:r>
              <a:rPr lang="en-US" sz="3600" dirty="0"/>
              <a:t>Publications</a:t>
            </a:r>
          </a:p>
        </p:txBody>
      </p:sp>
      <p:sp>
        <p:nvSpPr>
          <p:cNvPr id="5" name="Content Placeholder 4">
            <a:extLst>
              <a:ext uri="{FF2B5EF4-FFF2-40B4-BE49-F238E27FC236}">
                <a16:creationId xmlns:a16="http://schemas.microsoft.com/office/drawing/2014/main" id="{4B7DD8F5-B081-4EEC-918C-50C343568B8B}"/>
              </a:ext>
            </a:extLst>
          </p:cNvPr>
          <p:cNvSpPr>
            <a:spLocks noGrp="1"/>
          </p:cNvSpPr>
          <p:nvPr>
            <p:ph idx="1"/>
          </p:nvPr>
        </p:nvSpPr>
        <p:spPr>
          <a:xfrm>
            <a:off x="-51164" y="672735"/>
            <a:ext cx="8915400" cy="6041573"/>
          </a:xfrm>
        </p:spPr>
        <p:txBody>
          <a:bodyPr/>
          <a:lstStyle/>
          <a:p>
            <a:pPr>
              <a:buFont typeface="+mj-lt"/>
              <a:buAutoNum type="arabicPeriod"/>
            </a:pPr>
            <a:r>
              <a:rPr lang="en-US" sz="1400" dirty="0" err="1"/>
              <a:t>Malof</a:t>
            </a:r>
            <a:r>
              <a:rPr lang="en-US" sz="1400" dirty="0"/>
              <a:t>, J. M., Reichman, D., </a:t>
            </a:r>
            <a:r>
              <a:rPr lang="en-US" sz="1400" b="1" dirty="0"/>
              <a:t>Karem, A.</a:t>
            </a:r>
            <a:r>
              <a:rPr lang="en-US" sz="1400" dirty="0"/>
              <a:t>, </a:t>
            </a:r>
            <a:r>
              <a:rPr lang="en-US" sz="1400" dirty="0" err="1"/>
              <a:t>Frigui</a:t>
            </a:r>
            <a:r>
              <a:rPr lang="en-US" sz="1400" dirty="0"/>
              <a:t>, H., Ho, D. K., Wilson, J. N., ... &amp; Collins, L. M. (2018). A large-scale multi-institutional evaluation of advanced discrimination algorithms for buried threat detection in ground penetrating radar.   </a:t>
            </a:r>
            <a:r>
              <a:rPr lang="en-US" sz="1400" i="1" dirty="0"/>
              <a:t>IEEE Transactions on Geoscience and Remote Sensing </a:t>
            </a:r>
          </a:p>
          <a:p>
            <a:pPr>
              <a:buFont typeface="+mj-lt"/>
              <a:buAutoNum type="arabicPeriod"/>
            </a:pPr>
            <a:r>
              <a:rPr lang="en-US" sz="1400" b="1" dirty="0"/>
              <a:t>Karem, A.</a:t>
            </a:r>
            <a:r>
              <a:rPr lang="en-US" sz="1400" dirty="0"/>
              <a:t>, </a:t>
            </a:r>
            <a:r>
              <a:rPr lang="en-US" sz="1400" dirty="0" err="1"/>
              <a:t>Trabelsi</a:t>
            </a:r>
            <a:r>
              <a:rPr lang="en-US" sz="1400" dirty="0"/>
              <a:t>, M., </a:t>
            </a:r>
            <a:r>
              <a:rPr lang="en-US" sz="1400" dirty="0" err="1"/>
              <a:t>Moalla</a:t>
            </a:r>
            <a:r>
              <a:rPr lang="en-US" sz="1400" dirty="0"/>
              <a:t>, M., &amp; </a:t>
            </a:r>
            <a:r>
              <a:rPr lang="en-US" sz="1400" dirty="0" err="1"/>
              <a:t>Frigui</a:t>
            </a:r>
            <a:r>
              <a:rPr lang="en-US" sz="1400" dirty="0"/>
              <a:t>, H. (2018, April). Comparison of several single and multiple instance learning methods for detecting buried explosive objects using GPR data. In </a:t>
            </a:r>
            <a:r>
              <a:rPr lang="en-US" sz="1400" i="1" dirty="0"/>
              <a:t>Detection and Sensing of Mines, Explosive Objects, and Obscured Targets XXIII</a:t>
            </a:r>
            <a:r>
              <a:rPr lang="en-US" sz="1400" dirty="0"/>
              <a:t> (Vol. 10628, p. 106280G). International Society for Optics and Photonics.</a:t>
            </a:r>
          </a:p>
          <a:p>
            <a:pPr>
              <a:buFont typeface="+mj-lt"/>
              <a:buAutoNum type="arabicPeriod"/>
            </a:pPr>
            <a:r>
              <a:rPr lang="en-US" sz="1400" b="1" dirty="0"/>
              <a:t>Karem, A.</a:t>
            </a:r>
            <a:r>
              <a:rPr lang="en-US" sz="1400" dirty="0"/>
              <a:t>, &amp; </a:t>
            </a:r>
            <a:r>
              <a:rPr lang="en-US" sz="1400" dirty="0" err="1"/>
              <a:t>Frigui</a:t>
            </a:r>
            <a:r>
              <a:rPr lang="en-US" sz="1400" dirty="0"/>
              <a:t>, H. (2016, December). Multiple Instance Learning with multiple positive and negative target concepts. In </a:t>
            </a:r>
            <a:r>
              <a:rPr lang="en-US" sz="1400" i="1" dirty="0"/>
              <a:t>2016 23rd International Conference on Pattern</a:t>
            </a:r>
          </a:p>
          <a:p>
            <a:pPr>
              <a:buFont typeface="+mj-lt"/>
              <a:buAutoNum type="arabicPeriod"/>
            </a:pPr>
            <a:r>
              <a:rPr lang="en-US" sz="1400" b="1" dirty="0"/>
              <a:t>Karem, A.</a:t>
            </a:r>
            <a:r>
              <a:rPr lang="en-US" sz="1400" dirty="0"/>
              <a:t>, Khalifa, A. B., &amp; </a:t>
            </a:r>
            <a:r>
              <a:rPr lang="en-US" sz="1400" dirty="0" err="1"/>
              <a:t>Frigui</a:t>
            </a:r>
            <a:r>
              <a:rPr lang="en-US" sz="1400" dirty="0"/>
              <a:t>, H. (2016, May). A fisher vector representation of GPR data for detecting buried objects. In </a:t>
            </a:r>
            <a:r>
              <a:rPr lang="en-US" sz="1400" i="1" dirty="0"/>
              <a:t>Detection and Sensing of Mines, Explosive Objects, and Obscured Targets XXI</a:t>
            </a:r>
            <a:r>
              <a:rPr lang="en-US" sz="1400" dirty="0"/>
              <a:t> (Vol. 9823, p. 98231C). International Society for Optics and Photonics.</a:t>
            </a:r>
          </a:p>
          <a:p>
            <a:pPr>
              <a:buFont typeface="+mj-lt"/>
              <a:buAutoNum type="arabicPeriod"/>
            </a:pPr>
            <a:r>
              <a:rPr lang="en-US" sz="1400" b="1" dirty="0"/>
              <a:t>Karem, A.</a:t>
            </a:r>
            <a:r>
              <a:rPr lang="en-US" sz="1400" dirty="0"/>
              <a:t>, &amp; </a:t>
            </a:r>
            <a:r>
              <a:rPr lang="en-US" sz="1400" dirty="0" err="1"/>
              <a:t>Frigui</a:t>
            </a:r>
            <a:r>
              <a:rPr lang="en-US" sz="1400" dirty="0"/>
              <a:t>, H. (2015, August). Fuzzy clustering of multiple instance data. In </a:t>
            </a:r>
            <a:r>
              <a:rPr lang="en-US" sz="1400" i="1" dirty="0"/>
              <a:t>2015 IEEE International Conference on Fuzzy Systems (FUZZ-IEEE)</a:t>
            </a:r>
            <a:r>
              <a:rPr lang="en-US" sz="1400" dirty="0"/>
              <a:t> (pp. 1-7). IEEE.</a:t>
            </a:r>
          </a:p>
          <a:p>
            <a:pPr>
              <a:buFont typeface="+mj-lt"/>
              <a:buAutoNum type="arabicPeriod"/>
            </a:pPr>
            <a:r>
              <a:rPr lang="en-US" sz="1400" dirty="0"/>
              <a:t>Patrick Corbett, </a:t>
            </a:r>
            <a:r>
              <a:rPr lang="en-US" sz="1400" dirty="0" err="1"/>
              <a:t>Yetu</a:t>
            </a:r>
            <a:r>
              <a:rPr lang="en-US" sz="1400" dirty="0"/>
              <a:t> </a:t>
            </a:r>
            <a:r>
              <a:rPr lang="en-US" sz="1400" dirty="0" err="1"/>
              <a:t>Yachim</a:t>
            </a:r>
            <a:r>
              <a:rPr lang="en-US" sz="1400" dirty="0"/>
              <a:t>, Andrea </a:t>
            </a:r>
            <a:r>
              <a:rPr lang="en-US" sz="1400" dirty="0" err="1"/>
              <a:t>Ascuena</a:t>
            </a:r>
            <a:r>
              <a:rPr lang="en-US" sz="1400" dirty="0"/>
              <a:t>, and </a:t>
            </a:r>
            <a:r>
              <a:rPr lang="en-US" sz="1400" b="1" dirty="0"/>
              <a:t>Andrew Karem </a:t>
            </a:r>
            <a:r>
              <a:rPr lang="en-US" sz="1400" dirty="0"/>
              <a:t>(2013). Understanding </a:t>
            </a:r>
            <a:r>
              <a:rPr lang="en-US" sz="1400" dirty="0" err="1"/>
              <a:t>nextGen</a:t>
            </a:r>
            <a:r>
              <a:rPr lang="en-US" sz="1400" dirty="0"/>
              <a:t> students' information search habits: A usability perspective. In R. McClure &amp; J. Purdy (Eds.), The New Digital Scholar: Exploring and Enriching the Research and Writing Practices of NextGen Students. American Association of Information and Science Technology.</a:t>
            </a:r>
          </a:p>
          <a:p>
            <a:pPr>
              <a:buFont typeface="+mj-lt"/>
              <a:buAutoNum type="arabicPeriod"/>
            </a:pPr>
            <a:r>
              <a:rPr lang="en-US" sz="1400" b="1" dirty="0"/>
              <a:t>Karem, A.</a:t>
            </a:r>
            <a:r>
              <a:rPr lang="en-US" sz="1400" dirty="0"/>
              <a:t>, &amp; </a:t>
            </a:r>
            <a:r>
              <a:rPr lang="en-US" sz="1400" dirty="0" err="1"/>
              <a:t>Frigui</a:t>
            </a:r>
            <a:r>
              <a:rPr lang="en-US" sz="1400" dirty="0"/>
              <a:t>, H. (2011, July). A multiple instance learning approach for landmine detection using ground penetrating radar. In </a:t>
            </a:r>
            <a:r>
              <a:rPr lang="en-US" sz="1400" i="1" dirty="0"/>
              <a:t>2011 IEEE International Geoscience and Remote Sensing Symposium</a:t>
            </a:r>
            <a:r>
              <a:rPr lang="en-US" sz="1400" dirty="0"/>
              <a:t> (pp. 878-881). IEEE.</a:t>
            </a:r>
          </a:p>
          <a:p>
            <a:pPr>
              <a:buFont typeface="+mj-lt"/>
              <a:buAutoNum type="arabicPeriod"/>
            </a:pPr>
            <a:r>
              <a:rPr lang="en-US" sz="1400" b="1" dirty="0"/>
              <a:t>Karem, A.</a:t>
            </a:r>
            <a:r>
              <a:rPr lang="en-US" sz="1400" dirty="0"/>
              <a:t>, </a:t>
            </a:r>
            <a:r>
              <a:rPr lang="en-US" sz="1400" dirty="0" err="1"/>
              <a:t>Fadeev</a:t>
            </a:r>
            <a:r>
              <a:rPr lang="en-US" sz="1400" dirty="0"/>
              <a:t>, A., </a:t>
            </a:r>
            <a:r>
              <a:rPr lang="en-US" sz="1400" dirty="0" err="1"/>
              <a:t>Frigui</a:t>
            </a:r>
            <a:r>
              <a:rPr lang="en-US" sz="1400" dirty="0"/>
              <a:t>, H., &amp; </a:t>
            </a:r>
            <a:r>
              <a:rPr lang="en-US" sz="1400" dirty="0" err="1"/>
              <a:t>Gader</a:t>
            </a:r>
            <a:r>
              <a:rPr lang="en-US" sz="1400" dirty="0"/>
              <a:t>, P. (2010, April). Comparison of different classification algorithms for landmine detection using GPR. In </a:t>
            </a:r>
            <a:r>
              <a:rPr lang="en-US" sz="1400" i="1" dirty="0"/>
              <a:t>Detection and Sensing of Mines, Explosive Objects, and Obscured Targets XV</a:t>
            </a:r>
            <a:r>
              <a:rPr lang="en-US" sz="1400" dirty="0"/>
              <a:t> (Vol. 7664, p. 76642K). International Society for Optics and Photonics.</a:t>
            </a:r>
          </a:p>
          <a:p>
            <a:pPr>
              <a:buFont typeface="+mj-lt"/>
              <a:buAutoNum type="arabicPeriod"/>
            </a:pPr>
            <a:r>
              <a:rPr lang="en-US" sz="1400" dirty="0" err="1"/>
              <a:t>Frigui</a:t>
            </a:r>
            <a:r>
              <a:rPr lang="en-US" sz="1400" dirty="0"/>
              <a:t>, H., </a:t>
            </a:r>
            <a:r>
              <a:rPr lang="en-US" sz="1400" dirty="0" err="1"/>
              <a:t>Fadeev</a:t>
            </a:r>
            <a:r>
              <a:rPr lang="en-US" sz="1400" dirty="0"/>
              <a:t>, A., </a:t>
            </a:r>
            <a:r>
              <a:rPr lang="en-US" sz="1400" b="1" dirty="0"/>
              <a:t>Karem, A.</a:t>
            </a:r>
            <a:r>
              <a:rPr lang="en-US" sz="1400" dirty="0"/>
              <a:t>, &amp; </a:t>
            </a:r>
            <a:r>
              <a:rPr lang="en-US" sz="1400" dirty="0" err="1"/>
              <a:t>Gader</a:t>
            </a:r>
            <a:r>
              <a:rPr lang="en-US" sz="1400" dirty="0"/>
              <a:t>, P. (2009, May). Adaptive edge histogram descriptor for landmine detection using GPR. In </a:t>
            </a:r>
            <a:r>
              <a:rPr lang="en-US" sz="1400" i="1" dirty="0"/>
              <a:t>Detection and Sensing of Mines, Explosive Objects, and Obscured Targets XIV</a:t>
            </a:r>
            <a:r>
              <a:rPr lang="en-US" sz="1400" dirty="0"/>
              <a:t> (Vol. 7303, p. 730321). International Society for Optics and Photonics.</a:t>
            </a:r>
            <a:endParaRPr lang="en-US" sz="1400" i="1" dirty="0"/>
          </a:p>
        </p:txBody>
      </p:sp>
      <p:sp>
        <p:nvSpPr>
          <p:cNvPr id="3" name="Slide Number Placeholder 2"/>
          <p:cNvSpPr>
            <a:spLocks noGrp="1"/>
          </p:cNvSpPr>
          <p:nvPr>
            <p:ph type="sldNum" sz="quarter" idx="12"/>
          </p:nvPr>
        </p:nvSpPr>
        <p:spPr/>
        <p:txBody>
          <a:bodyPr/>
          <a:lstStyle/>
          <a:p>
            <a:fld id="{541668AA-79AC-4DC8-A911-BC1DB94E86F8}" type="slidenum">
              <a:rPr lang="en-US" smtClean="0"/>
              <a:pPr/>
              <a:t>41</a:t>
            </a:fld>
            <a:endParaRPr lang="en-US"/>
          </a:p>
        </p:txBody>
      </p:sp>
    </p:spTree>
    <p:extLst>
      <p:ext uri="{BB962C8B-B14F-4D97-AF65-F5344CB8AC3E}">
        <p14:creationId xmlns:p14="http://schemas.microsoft.com/office/powerpoint/2010/main" val="99013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54E2664F-9A13-4EDF-9EBE-DC6A0E1E91F1}"/>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867886" y="1885592"/>
            <a:ext cx="411480" cy="310896"/>
          </a:xfrm>
          <a:prstGeom prst="rect">
            <a:avLst/>
          </a:prstGeom>
          <a:ln w="19050">
            <a:solidFill>
              <a:srgbClr val="FF0000"/>
            </a:solidFill>
          </a:ln>
        </p:spPr>
      </p:pic>
      <p:sp>
        <p:nvSpPr>
          <p:cNvPr id="4" name="Title 1"/>
          <p:cNvSpPr txBox="1">
            <a:spLocks/>
          </p:cNvSpPr>
          <p:nvPr/>
        </p:nvSpPr>
        <p:spPr>
          <a:xfrm>
            <a:off x="3276600" y="46038"/>
            <a:ext cx="4572000" cy="56356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solidFill>
                  <a:srgbClr val="C00000"/>
                </a:solidFill>
                <a:latin typeface="+mj-lt"/>
                <a:ea typeface="+mj-ea"/>
                <a:cs typeface="+mj-cs"/>
              </a:rPr>
              <a:t>MIL </a:t>
            </a:r>
            <a:r>
              <a:rPr lang="en-US" sz="3200" b="1" noProof="0" dirty="0">
                <a:solidFill>
                  <a:srgbClr val="C00000"/>
                </a:solidFill>
                <a:latin typeface="+mj-lt"/>
                <a:ea typeface="+mj-ea"/>
                <a:cs typeface="+mj-cs"/>
              </a:rPr>
              <a:t>Terminology</a:t>
            </a:r>
            <a:endParaRPr kumimoji="0" lang="en-US" sz="3200" b="1" i="0" u="none" strike="noStrike" kern="1200" cap="none" spc="0" normalizeH="0" baseline="0" noProof="0" dirty="0">
              <a:ln>
                <a:noFill/>
              </a:ln>
              <a:solidFill>
                <a:srgbClr val="C00000"/>
              </a:solidFill>
              <a:effectLst/>
              <a:uLnTx/>
              <a:uFillTx/>
              <a:latin typeface="+mj-lt"/>
              <a:ea typeface="+mj-ea"/>
              <a:cs typeface="+mj-cs"/>
            </a:endParaRPr>
          </a:p>
        </p:txBody>
      </p:sp>
      <p:sp>
        <p:nvSpPr>
          <p:cNvPr id="116" name="Oval 115"/>
          <p:cNvSpPr/>
          <p:nvPr/>
        </p:nvSpPr>
        <p:spPr>
          <a:xfrm>
            <a:off x="5410200" y="1308341"/>
            <a:ext cx="3276600" cy="2514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3904161" y="3285076"/>
            <a:ext cx="679428" cy="461665"/>
          </a:xfrm>
          <a:prstGeom prst="rect">
            <a:avLst/>
          </a:prstGeom>
        </p:spPr>
        <p:txBody>
          <a:bodyPr wrap="square">
            <a:spAutoFit/>
          </a:bodyPr>
          <a:lstStyle/>
          <a:p>
            <a:r>
              <a:rPr lang="en-US" sz="2400" b="1" dirty="0"/>
              <a:t>Bag</a:t>
            </a:r>
            <a:endParaRPr lang="en-US" sz="2400" b="1" baseline="-25000" dirty="0"/>
          </a:p>
        </p:txBody>
      </p:sp>
      <p:sp>
        <p:nvSpPr>
          <p:cNvPr id="118" name="Oval 117"/>
          <p:cNvSpPr/>
          <p:nvPr/>
        </p:nvSpPr>
        <p:spPr>
          <a:xfrm>
            <a:off x="5791200" y="2298941"/>
            <a:ext cx="609600" cy="609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a:cxnSpLocks/>
            <a:stCxn id="116" idx="2"/>
            <a:endCxn id="117" idx="3"/>
          </p:cNvCxnSpPr>
          <p:nvPr/>
        </p:nvCxnSpPr>
        <p:spPr>
          <a:xfrm flipH="1">
            <a:off x="4583589" y="2565641"/>
            <a:ext cx="826611" cy="9502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cxnSpLocks/>
            <a:stCxn id="118" idx="3"/>
            <a:endCxn id="69" idx="0"/>
          </p:cNvCxnSpPr>
          <p:nvPr/>
        </p:nvCxnSpPr>
        <p:spPr>
          <a:xfrm flipH="1">
            <a:off x="5503545" y="2819267"/>
            <a:ext cx="376929" cy="9274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846320" y="3746741"/>
            <a:ext cx="1314450" cy="461665"/>
          </a:xfrm>
          <a:prstGeom prst="rect">
            <a:avLst/>
          </a:prstGeom>
        </p:spPr>
        <p:txBody>
          <a:bodyPr wrap="square">
            <a:spAutoFit/>
          </a:bodyPr>
          <a:lstStyle/>
          <a:p>
            <a:r>
              <a:rPr lang="en-US" sz="2400" b="1" dirty="0"/>
              <a:t>Instance</a:t>
            </a:r>
            <a:endParaRPr lang="en-US" sz="2400" b="1" baseline="-25000" dirty="0"/>
          </a:p>
        </p:txBody>
      </p:sp>
      <p:cxnSp>
        <p:nvCxnSpPr>
          <p:cNvPr id="173" name="Straight Arrow Connector 172"/>
          <p:cNvCxnSpPr/>
          <p:nvPr/>
        </p:nvCxnSpPr>
        <p:spPr>
          <a:xfrm>
            <a:off x="3962400" y="2298941"/>
            <a:ext cx="9906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5638463F-070B-401E-B5A7-9CBF118E1B50}"/>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039291" y="2646370"/>
            <a:ext cx="411480" cy="310896"/>
          </a:xfrm>
          <a:prstGeom prst="rect">
            <a:avLst/>
          </a:prstGeom>
          <a:ln w="19050">
            <a:solidFill>
              <a:srgbClr val="FF0000"/>
            </a:solidFill>
          </a:ln>
        </p:spPr>
      </p:pic>
      <p:pic>
        <p:nvPicPr>
          <p:cNvPr id="54" name="Picture 53">
            <a:extLst>
              <a:ext uri="{FF2B5EF4-FFF2-40B4-BE49-F238E27FC236}">
                <a16:creationId xmlns:a16="http://schemas.microsoft.com/office/drawing/2014/main" id="{B773BE71-43FA-4328-A2CD-BA4B731A1A21}"/>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518662" y="2646325"/>
            <a:ext cx="411480" cy="310896"/>
          </a:xfrm>
          <a:prstGeom prst="rect">
            <a:avLst/>
          </a:prstGeom>
          <a:ln w="19050">
            <a:solidFill>
              <a:srgbClr val="FF0000"/>
            </a:solidFill>
          </a:ln>
        </p:spPr>
      </p:pic>
      <p:pic>
        <p:nvPicPr>
          <p:cNvPr id="55" name="Picture 54">
            <a:extLst>
              <a:ext uri="{FF2B5EF4-FFF2-40B4-BE49-F238E27FC236}">
                <a16:creationId xmlns:a16="http://schemas.microsoft.com/office/drawing/2014/main" id="{0F0F3C67-6332-4272-95A4-3ABEF510DA28}"/>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988820" y="2647103"/>
            <a:ext cx="411480" cy="310896"/>
          </a:xfrm>
          <a:prstGeom prst="rect">
            <a:avLst/>
          </a:prstGeom>
          <a:ln w="19050">
            <a:solidFill>
              <a:srgbClr val="FF0000"/>
            </a:solidFill>
          </a:ln>
        </p:spPr>
      </p:pic>
      <p:pic>
        <p:nvPicPr>
          <p:cNvPr id="56" name="Picture 55">
            <a:extLst>
              <a:ext uri="{FF2B5EF4-FFF2-40B4-BE49-F238E27FC236}">
                <a16:creationId xmlns:a16="http://schemas.microsoft.com/office/drawing/2014/main" id="{E3A42E29-E546-4120-8A7A-E3E3F84A9697}"/>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038956" y="2271584"/>
            <a:ext cx="411480" cy="310896"/>
          </a:xfrm>
          <a:prstGeom prst="rect">
            <a:avLst/>
          </a:prstGeom>
          <a:ln w="19050">
            <a:solidFill>
              <a:srgbClr val="FF0000"/>
            </a:solidFill>
          </a:ln>
        </p:spPr>
      </p:pic>
      <p:pic>
        <p:nvPicPr>
          <p:cNvPr id="57" name="Picture 56">
            <a:extLst>
              <a:ext uri="{FF2B5EF4-FFF2-40B4-BE49-F238E27FC236}">
                <a16:creationId xmlns:a16="http://schemas.microsoft.com/office/drawing/2014/main" id="{EE06B838-FC9A-420B-B231-8562E7B3A3B9}"/>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519681" y="2274196"/>
            <a:ext cx="411480" cy="310896"/>
          </a:xfrm>
          <a:prstGeom prst="rect">
            <a:avLst/>
          </a:prstGeom>
          <a:ln w="19050">
            <a:solidFill>
              <a:srgbClr val="FF0000"/>
            </a:solidFill>
          </a:ln>
        </p:spPr>
      </p:pic>
      <p:pic>
        <p:nvPicPr>
          <p:cNvPr id="58" name="Picture 57">
            <a:extLst>
              <a:ext uri="{FF2B5EF4-FFF2-40B4-BE49-F238E27FC236}">
                <a16:creationId xmlns:a16="http://schemas.microsoft.com/office/drawing/2014/main" id="{24C995D6-4B4F-4D19-9480-4F8624EDDA2E}"/>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1990846" y="2273295"/>
            <a:ext cx="411480" cy="310896"/>
          </a:xfrm>
          <a:prstGeom prst="rect">
            <a:avLst/>
          </a:prstGeom>
          <a:ln w="19050">
            <a:solidFill>
              <a:srgbClr val="FF0000"/>
            </a:solidFill>
          </a:ln>
        </p:spPr>
      </p:pic>
      <p:pic>
        <p:nvPicPr>
          <p:cNvPr id="59" name="Picture 58">
            <a:extLst>
              <a:ext uri="{FF2B5EF4-FFF2-40B4-BE49-F238E27FC236}">
                <a16:creationId xmlns:a16="http://schemas.microsoft.com/office/drawing/2014/main" id="{ECBD9C63-123B-4459-B4F4-57877F7B6606}"/>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3038956" y="1882463"/>
            <a:ext cx="411480" cy="310896"/>
          </a:xfrm>
          <a:prstGeom prst="rect">
            <a:avLst/>
          </a:prstGeom>
          <a:ln w="19050">
            <a:solidFill>
              <a:srgbClr val="FF0000"/>
            </a:solidFill>
          </a:ln>
        </p:spPr>
      </p:pic>
      <p:pic>
        <p:nvPicPr>
          <p:cNvPr id="60" name="Picture 59">
            <a:extLst>
              <a:ext uri="{FF2B5EF4-FFF2-40B4-BE49-F238E27FC236}">
                <a16:creationId xmlns:a16="http://schemas.microsoft.com/office/drawing/2014/main" id="{A2C861FC-761E-4B49-8898-343FC32B4108}"/>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2519681" y="1891926"/>
            <a:ext cx="411480" cy="310896"/>
          </a:xfrm>
          <a:prstGeom prst="rect">
            <a:avLst/>
          </a:prstGeom>
          <a:ln w="19050">
            <a:solidFill>
              <a:srgbClr val="FF0000"/>
            </a:solidFill>
          </a:ln>
        </p:spPr>
      </p:pic>
      <p:pic>
        <p:nvPicPr>
          <p:cNvPr id="62" name="Picture 61">
            <a:extLst>
              <a:ext uri="{FF2B5EF4-FFF2-40B4-BE49-F238E27FC236}">
                <a16:creationId xmlns:a16="http://schemas.microsoft.com/office/drawing/2014/main" id="{80F937D9-D987-4115-960F-D5F81BA26BCF}"/>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1988597" y="1891129"/>
            <a:ext cx="411480" cy="310896"/>
          </a:xfrm>
          <a:prstGeom prst="rect">
            <a:avLst/>
          </a:prstGeom>
          <a:ln w="19050">
            <a:solidFill>
              <a:srgbClr val="FF0000"/>
            </a:solidFill>
          </a:ln>
        </p:spPr>
      </p:pic>
      <p:pic>
        <p:nvPicPr>
          <p:cNvPr id="63" name="Picture 62">
            <a:extLst>
              <a:ext uri="{FF2B5EF4-FFF2-40B4-BE49-F238E27FC236}">
                <a16:creationId xmlns:a16="http://schemas.microsoft.com/office/drawing/2014/main" id="{C2013B39-6487-4E02-B594-FEDC1AED8968}"/>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315532" y="1887668"/>
            <a:ext cx="1289304" cy="987552"/>
          </a:xfrm>
          <a:prstGeom prst="rect">
            <a:avLst/>
          </a:prstGeom>
        </p:spPr>
      </p:pic>
      <p:cxnSp>
        <p:nvCxnSpPr>
          <p:cNvPr id="65" name="Straight Connector 64">
            <a:extLst>
              <a:ext uri="{FF2B5EF4-FFF2-40B4-BE49-F238E27FC236}">
                <a16:creationId xmlns:a16="http://schemas.microsoft.com/office/drawing/2014/main" id="{3C8BA6BA-98B0-408E-B253-AD1418EED35E}"/>
              </a:ext>
            </a:extLst>
          </p:cNvPr>
          <p:cNvCxnSpPr>
            <a:cxnSpLocks/>
          </p:cNvCxnSpPr>
          <p:nvPr/>
        </p:nvCxnSpPr>
        <p:spPr>
          <a:xfrm rot="16200000" flipH="1">
            <a:off x="675575" y="2382699"/>
            <a:ext cx="990600" cy="90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93839EE-53EC-406E-9222-A95E4F7B068C}"/>
              </a:ext>
            </a:extLst>
          </p:cNvPr>
          <p:cNvCxnSpPr/>
          <p:nvPr/>
        </p:nvCxnSpPr>
        <p:spPr>
          <a:xfrm rot="10800000">
            <a:off x="315086" y="2214832"/>
            <a:ext cx="1295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64EEF70-E18E-4A8D-AD4D-51FDF169CD75}"/>
              </a:ext>
            </a:extLst>
          </p:cNvPr>
          <p:cNvCxnSpPr/>
          <p:nvPr/>
        </p:nvCxnSpPr>
        <p:spPr>
          <a:xfrm rot="16200000" flipH="1">
            <a:off x="218376" y="2382700"/>
            <a:ext cx="990600" cy="90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0C96253-9B6C-4757-A06A-063F80CCA809}"/>
              </a:ext>
            </a:extLst>
          </p:cNvPr>
          <p:cNvCxnSpPr/>
          <p:nvPr/>
        </p:nvCxnSpPr>
        <p:spPr>
          <a:xfrm rot="10800000">
            <a:off x="314053" y="2568673"/>
            <a:ext cx="1295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7316998-1623-4284-B2F8-61566B01CFD8}"/>
              </a:ext>
            </a:extLst>
          </p:cNvPr>
          <p:cNvSpPr txBox="1"/>
          <p:nvPr/>
        </p:nvSpPr>
        <p:spPr>
          <a:xfrm>
            <a:off x="2044923" y="1812128"/>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1</a:t>
            </a:r>
          </a:p>
        </p:txBody>
      </p:sp>
      <p:sp>
        <p:nvSpPr>
          <p:cNvPr id="71" name="TextBox 70">
            <a:extLst>
              <a:ext uri="{FF2B5EF4-FFF2-40B4-BE49-F238E27FC236}">
                <a16:creationId xmlns:a16="http://schemas.microsoft.com/office/drawing/2014/main" id="{55707C55-B0DC-4A63-A224-1355A6C90F7D}"/>
              </a:ext>
            </a:extLst>
          </p:cNvPr>
          <p:cNvSpPr txBox="1"/>
          <p:nvPr/>
        </p:nvSpPr>
        <p:spPr>
          <a:xfrm>
            <a:off x="2559856" y="1827156"/>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2</a:t>
            </a:r>
          </a:p>
        </p:txBody>
      </p:sp>
      <p:sp>
        <p:nvSpPr>
          <p:cNvPr id="72" name="TextBox 71">
            <a:extLst>
              <a:ext uri="{FF2B5EF4-FFF2-40B4-BE49-F238E27FC236}">
                <a16:creationId xmlns:a16="http://schemas.microsoft.com/office/drawing/2014/main" id="{E8E48CAA-0DC1-439B-9C67-0D549C2FD8F8}"/>
              </a:ext>
            </a:extLst>
          </p:cNvPr>
          <p:cNvSpPr txBox="1"/>
          <p:nvPr/>
        </p:nvSpPr>
        <p:spPr>
          <a:xfrm>
            <a:off x="3061697" y="1837435"/>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3</a:t>
            </a:r>
          </a:p>
        </p:txBody>
      </p:sp>
      <p:sp>
        <p:nvSpPr>
          <p:cNvPr id="73" name="TextBox 72">
            <a:extLst>
              <a:ext uri="{FF2B5EF4-FFF2-40B4-BE49-F238E27FC236}">
                <a16:creationId xmlns:a16="http://schemas.microsoft.com/office/drawing/2014/main" id="{53272FBF-9131-4830-AF47-F05C6D051B20}"/>
              </a:ext>
            </a:extLst>
          </p:cNvPr>
          <p:cNvSpPr txBox="1"/>
          <p:nvPr/>
        </p:nvSpPr>
        <p:spPr>
          <a:xfrm>
            <a:off x="2033132" y="2186274"/>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4</a:t>
            </a:r>
          </a:p>
        </p:txBody>
      </p:sp>
      <p:sp>
        <p:nvSpPr>
          <p:cNvPr id="74" name="TextBox 73">
            <a:extLst>
              <a:ext uri="{FF2B5EF4-FFF2-40B4-BE49-F238E27FC236}">
                <a16:creationId xmlns:a16="http://schemas.microsoft.com/office/drawing/2014/main" id="{E08F5F66-D06E-4B4C-BA95-843DEA5A1687}"/>
              </a:ext>
            </a:extLst>
          </p:cNvPr>
          <p:cNvSpPr txBox="1"/>
          <p:nvPr/>
        </p:nvSpPr>
        <p:spPr>
          <a:xfrm>
            <a:off x="2548426" y="2183897"/>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5</a:t>
            </a:r>
          </a:p>
        </p:txBody>
      </p:sp>
      <p:sp>
        <p:nvSpPr>
          <p:cNvPr id="75" name="TextBox 74">
            <a:extLst>
              <a:ext uri="{FF2B5EF4-FFF2-40B4-BE49-F238E27FC236}">
                <a16:creationId xmlns:a16="http://schemas.microsoft.com/office/drawing/2014/main" id="{3104A3DD-C916-44B7-ABC6-63A9CB90DF12}"/>
              </a:ext>
            </a:extLst>
          </p:cNvPr>
          <p:cNvSpPr txBox="1"/>
          <p:nvPr/>
        </p:nvSpPr>
        <p:spPr>
          <a:xfrm>
            <a:off x="3058975" y="2196726"/>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6</a:t>
            </a:r>
          </a:p>
        </p:txBody>
      </p:sp>
      <p:sp>
        <p:nvSpPr>
          <p:cNvPr id="76" name="TextBox 75">
            <a:extLst>
              <a:ext uri="{FF2B5EF4-FFF2-40B4-BE49-F238E27FC236}">
                <a16:creationId xmlns:a16="http://schemas.microsoft.com/office/drawing/2014/main" id="{DA0AAFDF-FF17-4DB6-900B-FC2EF6F86D6E}"/>
              </a:ext>
            </a:extLst>
          </p:cNvPr>
          <p:cNvSpPr txBox="1"/>
          <p:nvPr/>
        </p:nvSpPr>
        <p:spPr>
          <a:xfrm>
            <a:off x="2024079" y="2559620"/>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7</a:t>
            </a:r>
          </a:p>
        </p:txBody>
      </p:sp>
      <p:sp>
        <p:nvSpPr>
          <p:cNvPr id="77" name="TextBox 76">
            <a:extLst>
              <a:ext uri="{FF2B5EF4-FFF2-40B4-BE49-F238E27FC236}">
                <a16:creationId xmlns:a16="http://schemas.microsoft.com/office/drawing/2014/main" id="{17429FA7-C1FD-4879-BA55-80064571D219}"/>
              </a:ext>
            </a:extLst>
          </p:cNvPr>
          <p:cNvSpPr txBox="1"/>
          <p:nvPr/>
        </p:nvSpPr>
        <p:spPr>
          <a:xfrm>
            <a:off x="2548426" y="2562235"/>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8</a:t>
            </a:r>
          </a:p>
        </p:txBody>
      </p:sp>
      <p:sp>
        <p:nvSpPr>
          <p:cNvPr id="78" name="TextBox 77">
            <a:extLst>
              <a:ext uri="{FF2B5EF4-FFF2-40B4-BE49-F238E27FC236}">
                <a16:creationId xmlns:a16="http://schemas.microsoft.com/office/drawing/2014/main" id="{4BC86940-6DB1-48BF-94D2-4174AB40C3F6}"/>
              </a:ext>
            </a:extLst>
          </p:cNvPr>
          <p:cNvSpPr txBox="1"/>
          <p:nvPr/>
        </p:nvSpPr>
        <p:spPr>
          <a:xfrm>
            <a:off x="3055645" y="2586779"/>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9</a:t>
            </a:r>
          </a:p>
        </p:txBody>
      </p:sp>
      <p:cxnSp>
        <p:nvCxnSpPr>
          <p:cNvPr id="79" name="Straight Arrow Connector 78">
            <a:extLst>
              <a:ext uri="{FF2B5EF4-FFF2-40B4-BE49-F238E27FC236}">
                <a16:creationId xmlns:a16="http://schemas.microsoft.com/office/drawing/2014/main" id="{CCA2E188-693A-4779-8A3E-3AC2D1FB83C1}"/>
              </a:ext>
            </a:extLst>
          </p:cNvPr>
          <p:cNvCxnSpPr/>
          <p:nvPr/>
        </p:nvCxnSpPr>
        <p:spPr>
          <a:xfrm>
            <a:off x="1654484" y="2425326"/>
            <a:ext cx="3048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826A02F6-F1F7-4847-AD7D-83737D15D99C}"/>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769281" y="3347410"/>
            <a:ext cx="411480" cy="310896"/>
          </a:xfrm>
          <a:prstGeom prst="rect">
            <a:avLst/>
          </a:prstGeom>
          <a:ln w="19050">
            <a:solidFill>
              <a:srgbClr val="FF0000"/>
            </a:solidFill>
          </a:ln>
        </p:spPr>
      </p:pic>
      <p:pic>
        <p:nvPicPr>
          <p:cNvPr id="82" name="Picture 81">
            <a:extLst>
              <a:ext uri="{FF2B5EF4-FFF2-40B4-BE49-F238E27FC236}">
                <a16:creationId xmlns:a16="http://schemas.microsoft.com/office/drawing/2014/main" id="{2AA04F2E-9373-4D01-9FCB-E50B5B5438AC}"/>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757412" y="2913025"/>
            <a:ext cx="411480" cy="310896"/>
          </a:xfrm>
          <a:prstGeom prst="rect">
            <a:avLst/>
          </a:prstGeom>
          <a:ln w="19050">
            <a:solidFill>
              <a:srgbClr val="FF0000"/>
            </a:solidFill>
          </a:ln>
        </p:spPr>
      </p:pic>
      <p:pic>
        <p:nvPicPr>
          <p:cNvPr id="84" name="Picture 83">
            <a:extLst>
              <a:ext uri="{FF2B5EF4-FFF2-40B4-BE49-F238E27FC236}">
                <a16:creationId xmlns:a16="http://schemas.microsoft.com/office/drawing/2014/main" id="{AB4BA536-64D5-49A1-9F2B-DD68B861B39A}"/>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957666" y="2332544"/>
            <a:ext cx="411480" cy="310896"/>
          </a:xfrm>
          <a:prstGeom prst="rect">
            <a:avLst/>
          </a:prstGeom>
          <a:ln w="19050">
            <a:solidFill>
              <a:srgbClr val="FF0000"/>
            </a:solidFill>
          </a:ln>
        </p:spPr>
      </p:pic>
      <p:pic>
        <p:nvPicPr>
          <p:cNvPr id="85" name="Picture 84">
            <a:extLst>
              <a:ext uri="{FF2B5EF4-FFF2-40B4-BE49-F238E27FC236}">
                <a16:creationId xmlns:a16="http://schemas.microsoft.com/office/drawing/2014/main" id="{1C9B634B-CFC3-4029-851D-A8FCE7B5B93D}"/>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5895341" y="2438026"/>
            <a:ext cx="411480" cy="310896"/>
          </a:xfrm>
          <a:prstGeom prst="rect">
            <a:avLst/>
          </a:prstGeom>
          <a:ln w="19050">
            <a:solidFill>
              <a:srgbClr val="FF0000"/>
            </a:solidFill>
          </a:ln>
        </p:spPr>
      </p:pic>
      <p:pic>
        <p:nvPicPr>
          <p:cNvPr id="86" name="Picture 85">
            <a:extLst>
              <a:ext uri="{FF2B5EF4-FFF2-40B4-BE49-F238E27FC236}">
                <a16:creationId xmlns:a16="http://schemas.microsoft.com/office/drawing/2014/main" id="{20E4C274-7A89-47E1-B5C9-134B6CBDF9C0}"/>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6578086" y="2631435"/>
            <a:ext cx="411480" cy="310896"/>
          </a:xfrm>
          <a:prstGeom prst="rect">
            <a:avLst/>
          </a:prstGeom>
          <a:ln w="19050">
            <a:solidFill>
              <a:srgbClr val="FF0000"/>
            </a:solidFill>
          </a:ln>
        </p:spPr>
      </p:pic>
      <p:pic>
        <p:nvPicPr>
          <p:cNvPr id="87" name="Picture 86">
            <a:extLst>
              <a:ext uri="{FF2B5EF4-FFF2-40B4-BE49-F238E27FC236}">
                <a16:creationId xmlns:a16="http://schemas.microsoft.com/office/drawing/2014/main" id="{84134B9D-1E66-4C20-898E-E77916C74620}"/>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7489036" y="1669103"/>
            <a:ext cx="411480" cy="310896"/>
          </a:xfrm>
          <a:prstGeom prst="rect">
            <a:avLst/>
          </a:prstGeom>
          <a:ln w="19050">
            <a:solidFill>
              <a:srgbClr val="FF0000"/>
            </a:solidFill>
          </a:ln>
        </p:spPr>
      </p:pic>
      <p:pic>
        <p:nvPicPr>
          <p:cNvPr id="88" name="Picture 87">
            <a:extLst>
              <a:ext uri="{FF2B5EF4-FFF2-40B4-BE49-F238E27FC236}">
                <a16:creationId xmlns:a16="http://schemas.microsoft.com/office/drawing/2014/main" id="{74DEC447-3BAB-42C7-AE60-39CD624F2183}"/>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6363971" y="1518546"/>
            <a:ext cx="411480" cy="310896"/>
          </a:xfrm>
          <a:prstGeom prst="rect">
            <a:avLst/>
          </a:prstGeom>
          <a:ln w="19050">
            <a:solidFill>
              <a:srgbClr val="FF0000"/>
            </a:solidFill>
          </a:ln>
        </p:spPr>
      </p:pic>
      <p:pic>
        <p:nvPicPr>
          <p:cNvPr id="89" name="Picture 88">
            <a:extLst>
              <a:ext uri="{FF2B5EF4-FFF2-40B4-BE49-F238E27FC236}">
                <a16:creationId xmlns:a16="http://schemas.microsoft.com/office/drawing/2014/main" id="{734EFFE1-18AE-47AB-9C7D-8D22C65C5475}"/>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6930167" y="1974949"/>
            <a:ext cx="411480" cy="310896"/>
          </a:xfrm>
          <a:prstGeom prst="rect">
            <a:avLst/>
          </a:prstGeom>
          <a:ln w="19050">
            <a:solidFill>
              <a:srgbClr val="FF0000"/>
            </a:solidFill>
          </a:ln>
        </p:spPr>
      </p:pic>
      <p:sp>
        <p:nvSpPr>
          <p:cNvPr id="90" name="TextBox 89">
            <a:extLst>
              <a:ext uri="{FF2B5EF4-FFF2-40B4-BE49-F238E27FC236}">
                <a16:creationId xmlns:a16="http://schemas.microsoft.com/office/drawing/2014/main" id="{705D997A-9477-4394-A58E-92AA407CA72C}"/>
              </a:ext>
            </a:extLst>
          </p:cNvPr>
          <p:cNvSpPr txBox="1"/>
          <p:nvPr/>
        </p:nvSpPr>
        <p:spPr>
          <a:xfrm>
            <a:off x="6986493" y="1895948"/>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1</a:t>
            </a:r>
          </a:p>
        </p:txBody>
      </p:sp>
      <p:sp>
        <p:nvSpPr>
          <p:cNvPr id="91" name="TextBox 90">
            <a:extLst>
              <a:ext uri="{FF2B5EF4-FFF2-40B4-BE49-F238E27FC236}">
                <a16:creationId xmlns:a16="http://schemas.microsoft.com/office/drawing/2014/main" id="{BD2E4A6A-9800-4C5F-AAAC-99FA48E45FBC}"/>
              </a:ext>
            </a:extLst>
          </p:cNvPr>
          <p:cNvSpPr txBox="1"/>
          <p:nvPr/>
        </p:nvSpPr>
        <p:spPr>
          <a:xfrm>
            <a:off x="6404146" y="1453776"/>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2</a:t>
            </a:r>
          </a:p>
        </p:txBody>
      </p:sp>
      <p:sp>
        <p:nvSpPr>
          <p:cNvPr id="92" name="TextBox 91">
            <a:extLst>
              <a:ext uri="{FF2B5EF4-FFF2-40B4-BE49-F238E27FC236}">
                <a16:creationId xmlns:a16="http://schemas.microsoft.com/office/drawing/2014/main" id="{5ABF29E7-9B40-4116-B1EB-08FF71D4A398}"/>
              </a:ext>
            </a:extLst>
          </p:cNvPr>
          <p:cNvSpPr txBox="1"/>
          <p:nvPr/>
        </p:nvSpPr>
        <p:spPr>
          <a:xfrm>
            <a:off x="7511777" y="1624075"/>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3</a:t>
            </a:r>
          </a:p>
        </p:txBody>
      </p:sp>
      <p:sp>
        <p:nvSpPr>
          <p:cNvPr id="93" name="TextBox 92">
            <a:extLst>
              <a:ext uri="{FF2B5EF4-FFF2-40B4-BE49-F238E27FC236}">
                <a16:creationId xmlns:a16="http://schemas.microsoft.com/office/drawing/2014/main" id="{D368BA15-997B-432A-AEE8-F6A04F008783}"/>
              </a:ext>
            </a:extLst>
          </p:cNvPr>
          <p:cNvSpPr txBox="1"/>
          <p:nvPr/>
        </p:nvSpPr>
        <p:spPr>
          <a:xfrm>
            <a:off x="6620372" y="2544414"/>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4</a:t>
            </a:r>
          </a:p>
        </p:txBody>
      </p:sp>
      <p:sp>
        <p:nvSpPr>
          <p:cNvPr id="94" name="TextBox 93">
            <a:extLst>
              <a:ext uri="{FF2B5EF4-FFF2-40B4-BE49-F238E27FC236}">
                <a16:creationId xmlns:a16="http://schemas.microsoft.com/office/drawing/2014/main" id="{66537F2B-43F0-4431-AB48-AF0DBBAF33FB}"/>
              </a:ext>
            </a:extLst>
          </p:cNvPr>
          <p:cNvSpPr txBox="1"/>
          <p:nvPr/>
        </p:nvSpPr>
        <p:spPr>
          <a:xfrm>
            <a:off x="5924086" y="2347727"/>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5</a:t>
            </a:r>
          </a:p>
        </p:txBody>
      </p:sp>
      <p:sp>
        <p:nvSpPr>
          <p:cNvPr id="95" name="TextBox 94">
            <a:extLst>
              <a:ext uri="{FF2B5EF4-FFF2-40B4-BE49-F238E27FC236}">
                <a16:creationId xmlns:a16="http://schemas.microsoft.com/office/drawing/2014/main" id="{3AB68FB6-99C4-4078-BBE7-8F7B5671DEA6}"/>
              </a:ext>
            </a:extLst>
          </p:cNvPr>
          <p:cNvSpPr txBox="1"/>
          <p:nvPr/>
        </p:nvSpPr>
        <p:spPr>
          <a:xfrm>
            <a:off x="7977685" y="2257686"/>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6</a:t>
            </a:r>
          </a:p>
        </p:txBody>
      </p:sp>
      <p:sp>
        <p:nvSpPr>
          <p:cNvPr id="96" name="TextBox 95">
            <a:extLst>
              <a:ext uri="{FF2B5EF4-FFF2-40B4-BE49-F238E27FC236}">
                <a16:creationId xmlns:a16="http://schemas.microsoft.com/office/drawing/2014/main" id="{4FD317C0-B044-491E-978D-B761D6F96A31}"/>
              </a:ext>
            </a:extLst>
          </p:cNvPr>
          <p:cNvSpPr txBox="1"/>
          <p:nvPr/>
        </p:nvSpPr>
        <p:spPr>
          <a:xfrm>
            <a:off x="5903612" y="1809392"/>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7</a:t>
            </a:r>
          </a:p>
        </p:txBody>
      </p:sp>
      <p:sp>
        <p:nvSpPr>
          <p:cNvPr id="97" name="TextBox 96">
            <a:extLst>
              <a:ext uri="{FF2B5EF4-FFF2-40B4-BE49-F238E27FC236}">
                <a16:creationId xmlns:a16="http://schemas.microsoft.com/office/drawing/2014/main" id="{76CA16E4-23AD-42D4-BF23-81DE5F4B1B78}"/>
              </a:ext>
            </a:extLst>
          </p:cNvPr>
          <p:cNvSpPr txBox="1"/>
          <p:nvPr/>
        </p:nvSpPr>
        <p:spPr>
          <a:xfrm>
            <a:off x="7787176" y="2828935"/>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8</a:t>
            </a:r>
          </a:p>
        </p:txBody>
      </p:sp>
      <p:sp>
        <p:nvSpPr>
          <p:cNvPr id="98" name="TextBox 97">
            <a:extLst>
              <a:ext uri="{FF2B5EF4-FFF2-40B4-BE49-F238E27FC236}">
                <a16:creationId xmlns:a16="http://schemas.microsoft.com/office/drawing/2014/main" id="{119882AF-019A-47C0-9E61-24C016DD29C3}"/>
              </a:ext>
            </a:extLst>
          </p:cNvPr>
          <p:cNvSpPr txBox="1"/>
          <p:nvPr/>
        </p:nvSpPr>
        <p:spPr>
          <a:xfrm>
            <a:off x="6785635" y="3287819"/>
            <a:ext cx="343364" cy="369332"/>
          </a:xfrm>
          <a:prstGeom prst="rect">
            <a:avLst/>
          </a:prstGeom>
          <a:noFill/>
        </p:spPr>
        <p:txBody>
          <a:bodyPr wrap="none" rtlCol="0">
            <a:spAutoFit/>
          </a:bodyPr>
          <a:lstStyle/>
          <a:p>
            <a:r>
              <a:rPr lang="en-US" dirty="0">
                <a:solidFill>
                  <a:srgbClr val="FF0000"/>
                </a:solidFill>
              </a:rPr>
              <a:t>r</a:t>
            </a:r>
            <a:r>
              <a:rPr lang="en-US" baseline="-25000" dirty="0">
                <a:solidFill>
                  <a:srgbClr val="FF0000"/>
                </a:solidFill>
              </a:rPr>
              <a:t>9</a:t>
            </a:r>
          </a:p>
        </p:txBody>
      </p:sp>
      <mc:AlternateContent xmlns:mc="http://schemas.openxmlformats.org/markup-compatibility/2006">
        <mc:Choice xmlns:a14="http://schemas.microsoft.com/office/drawing/2010/main" Requires="a14">
          <p:sp>
            <p:nvSpPr>
              <p:cNvPr id="109" name="Rectangle 108">
                <a:extLst>
                  <a:ext uri="{FF2B5EF4-FFF2-40B4-BE49-F238E27FC236}">
                    <a16:creationId xmlns:a16="http://schemas.microsoft.com/office/drawing/2014/main" id="{EA120DAD-ADB9-422D-95F0-A28546812B01}"/>
                  </a:ext>
                </a:extLst>
              </p:cNvPr>
              <p:cNvSpPr/>
              <p:nvPr/>
            </p:nvSpPr>
            <p:spPr>
              <a:xfrm>
                <a:off x="475581" y="4691681"/>
                <a:ext cx="6673885" cy="156966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𝑩</m:t>
                          </m:r>
                        </m:e>
                        <m:sub>
                          <m:r>
                            <a:rPr lang="en-US" sz="2400" b="1" i="1">
                              <a:solidFill>
                                <a:srgbClr val="000000"/>
                              </a:solidFill>
                              <a:latin typeface="Cambria Math" panose="02040503050406030204" pitchFamily="18" charset="0"/>
                            </a:rPr>
                            <m:t>𝟏</m:t>
                          </m:r>
                        </m:sub>
                      </m:sSub>
                      <m:r>
                        <a:rPr lang="en-US" sz="2400" b="1" i="1">
                          <a:solidFill>
                            <a:srgbClr val="000000"/>
                          </a:solidFill>
                          <a:latin typeface="Cambria Math" panose="02040503050406030204" pitchFamily="18" charset="0"/>
                        </a:rPr>
                        <m:t>={</m:t>
                      </m:r>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𝒃</m:t>
                          </m:r>
                        </m:e>
                        <m:sub>
                          <m:r>
                            <a:rPr lang="en-US" sz="2400" b="1" i="1">
                              <a:solidFill>
                                <a:srgbClr val="000000"/>
                              </a:solidFill>
                              <a:latin typeface="Cambria Math" panose="02040503050406030204" pitchFamily="18" charset="0"/>
                            </a:rPr>
                            <m:t>𝟏</m:t>
                          </m:r>
                          <m:r>
                            <a:rPr lang="en-US" sz="2400" b="1" i="1">
                              <a:solidFill>
                                <a:srgbClr val="000000"/>
                              </a:solidFill>
                              <a:latin typeface="Cambria Math" panose="02040503050406030204" pitchFamily="18" charset="0"/>
                            </a:rPr>
                            <m:t>𝟏</m:t>
                          </m:r>
                        </m:sub>
                      </m:sSub>
                      <m:r>
                        <a:rPr lang="en-US" sz="2400" b="1" i="1">
                          <a:solidFill>
                            <a:srgbClr val="000000"/>
                          </a:solidFill>
                          <a:latin typeface="Cambria Math" panose="02040503050406030204" pitchFamily="18" charset="0"/>
                        </a:rPr>
                        <m:t>,</m:t>
                      </m:r>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𝒃</m:t>
                          </m:r>
                        </m:e>
                        <m:sub>
                          <m:r>
                            <a:rPr lang="en-US" sz="2400" b="1" i="1">
                              <a:solidFill>
                                <a:srgbClr val="000000"/>
                              </a:solidFill>
                              <a:latin typeface="Cambria Math" panose="02040503050406030204" pitchFamily="18" charset="0"/>
                            </a:rPr>
                            <m:t>𝟏</m:t>
                          </m:r>
                          <m:r>
                            <a:rPr lang="en-US" sz="2400" b="1" i="1">
                              <a:solidFill>
                                <a:srgbClr val="000000"/>
                              </a:solidFill>
                              <a:latin typeface="Cambria Math" panose="02040503050406030204" pitchFamily="18" charset="0"/>
                            </a:rPr>
                            <m:t>𝟐</m:t>
                          </m:r>
                        </m:sub>
                      </m:sSub>
                      <m:r>
                        <a:rPr lang="en-US" sz="2400" b="1" i="1">
                          <a:solidFill>
                            <a:srgbClr val="000000"/>
                          </a:solidFill>
                          <a:latin typeface="Cambria Math" panose="02040503050406030204" pitchFamily="18" charset="0"/>
                        </a:rPr>
                        <m:t>,..,</m:t>
                      </m:r>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𝒃</m:t>
                          </m:r>
                        </m:e>
                        <m:sub>
                          <m:r>
                            <a:rPr lang="en-US" sz="2400" b="1" i="1">
                              <a:solidFill>
                                <a:srgbClr val="000000"/>
                              </a:solidFill>
                              <a:latin typeface="Cambria Math" panose="02040503050406030204" pitchFamily="18" charset="0"/>
                            </a:rPr>
                            <m:t>𝟏𝟗</m:t>
                          </m:r>
                        </m:sub>
                      </m:sSub>
                      <m:r>
                        <a:rPr lang="en-US" sz="2400" b="1" i="1">
                          <a:solidFill>
                            <a:srgbClr val="000000"/>
                          </a:solidFill>
                          <a:latin typeface="Cambria Math" panose="02040503050406030204" pitchFamily="18" charset="0"/>
                        </a:rPr>
                        <m:t>}</m:t>
                      </m:r>
                    </m:oMath>
                  </m:oMathPara>
                </a14:m>
                <a:endParaRPr lang="en-US" sz="2400" b="1" dirty="0"/>
              </a:p>
              <a:p>
                <a:r>
                  <a:rPr lang="en-US" sz="2400" b="1" dirty="0"/>
                  <a:t>Label(</a:t>
                </a:r>
                <a:r>
                  <a:rPr lang="en-US" sz="2400" b="1" i="1" dirty="0">
                    <a:latin typeface="Cambria Math" panose="02040503050406030204" pitchFamily="18" charset="0"/>
                    <a:ea typeface="Cambria Math" panose="02040503050406030204" pitchFamily="18" charset="0"/>
                  </a:rPr>
                  <a:t>B</a:t>
                </a:r>
                <a:r>
                  <a:rPr lang="en-US" sz="2400" b="1" i="1" baseline="-25000" dirty="0">
                    <a:latin typeface="Cambria Math" panose="02040503050406030204" pitchFamily="18" charset="0"/>
                    <a:ea typeface="Cambria Math" panose="02040503050406030204" pitchFamily="18" charset="0"/>
                  </a:rPr>
                  <a:t>1</a:t>
                </a:r>
                <a:r>
                  <a:rPr lang="en-US" sz="2400" b="1" dirty="0"/>
                  <a:t>) is known.</a:t>
                </a:r>
              </a:p>
              <a:p>
                <a:r>
                  <a:rPr lang="en-US" sz="2400" b="1" dirty="0">
                    <a:solidFill>
                      <a:srgbClr val="FF0000"/>
                    </a:solidFill>
                  </a:rPr>
                  <a:t>If positive, Label(</a:t>
                </a:r>
                <a:r>
                  <a:rPr lang="en-US" sz="2400" b="1" i="1" dirty="0">
                    <a:solidFill>
                      <a:srgbClr val="FF0000"/>
                    </a:solidFill>
                    <a:latin typeface="Cambria Math" panose="02040503050406030204" pitchFamily="18" charset="0"/>
                    <a:ea typeface="Cambria Math" panose="02040503050406030204" pitchFamily="18" charset="0"/>
                  </a:rPr>
                  <a:t>b</a:t>
                </a:r>
                <a:r>
                  <a:rPr lang="en-US" sz="2400" b="1" i="1" baseline="-25000" dirty="0">
                    <a:solidFill>
                      <a:srgbClr val="FF0000"/>
                    </a:solidFill>
                    <a:latin typeface="Cambria Math" panose="02040503050406030204" pitchFamily="18" charset="0"/>
                    <a:ea typeface="Cambria Math" panose="02040503050406030204" pitchFamily="18" charset="0"/>
                  </a:rPr>
                  <a:t>11</a:t>
                </a:r>
                <a:r>
                  <a:rPr lang="en-US" sz="2400" b="1" dirty="0">
                    <a:solidFill>
                      <a:srgbClr val="FF0000"/>
                    </a:solidFill>
                  </a:rPr>
                  <a:t>), Label(</a:t>
                </a:r>
                <a:r>
                  <a:rPr lang="en-US" sz="2400" b="1" i="1" dirty="0">
                    <a:solidFill>
                      <a:srgbClr val="FF0000"/>
                    </a:solidFill>
                    <a:latin typeface="Cambria Math" panose="02040503050406030204" pitchFamily="18" charset="0"/>
                    <a:ea typeface="Cambria Math" panose="02040503050406030204" pitchFamily="18" charset="0"/>
                  </a:rPr>
                  <a:t>b</a:t>
                </a:r>
                <a:r>
                  <a:rPr lang="en-US" sz="2400" b="1" i="1" baseline="-25000" dirty="0">
                    <a:solidFill>
                      <a:srgbClr val="FF0000"/>
                    </a:solidFill>
                    <a:latin typeface="Cambria Math" panose="02040503050406030204" pitchFamily="18" charset="0"/>
                    <a:ea typeface="Cambria Math" panose="02040503050406030204" pitchFamily="18" charset="0"/>
                  </a:rPr>
                  <a:t>12</a:t>
                </a:r>
                <a:r>
                  <a:rPr lang="en-US" sz="2400" b="1" dirty="0">
                    <a:solidFill>
                      <a:srgbClr val="FF0000"/>
                    </a:solidFill>
                  </a:rPr>
                  <a:t>), etc. are unknown.</a:t>
                </a:r>
              </a:p>
              <a:p>
                <a:r>
                  <a:rPr lang="en-US" sz="2400" b="1" dirty="0">
                    <a:solidFill>
                      <a:srgbClr val="1103C7"/>
                    </a:solidFill>
                  </a:rPr>
                  <a:t>If negative, Label(</a:t>
                </a:r>
                <a:r>
                  <a:rPr lang="en-US" sz="2400" b="1" i="1" dirty="0">
                    <a:solidFill>
                      <a:srgbClr val="1103C7"/>
                    </a:solidFill>
                    <a:latin typeface="Cambria Math" panose="02040503050406030204" pitchFamily="18" charset="0"/>
                    <a:ea typeface="Cambria Math" panose="02040503050406030204" pitchFamily="18" charset="0"/>
                  </a:rPr>
                  <a:t>b</a:t>
                </a:r>
                <a:r>
                  <a:rPr lang="en-US" sz="2400" b="1" i="1" baseline="-25000" dirty="0">
                    <a:solidFill>
                      <a:srgbClr val="1103C7"/>
                    </a:solidFill>
                    <a:latin typeface="Cambria Math" panose="02040503050406030204" pitchFamily="18" charset="0"/>
                    <a:ea typeface="Cambria Math" panose="02040503050406030204" pitchFamily="18" charset="0"/>
                  </a:rPr>
                  <a:t>11</a:t>
                </a:r>
                <a:r>
                  <a:rPr lang="en-US" sz="2400" b="1" dirty="0">
                    <a:solidFill>
                      <a:srgbClr val="1103C7"/>
                    </a:solidFill>
                  </a:rPr>
                  <a:t>), Label(</a:t>
                </a:r>
                <a:r>
                  <a:rPr lang="en-US" sz="2400" b="1" i="1" dirty="0">
                    <a:solidFill>
                      <a:srgbClr val="1103C7"/>
                    </a:solidFill>
                    <a:latin typeface="Cambria Math" panose="02040503050406030204" pitchFamily="18" charset="0"/>
                    <a:ea typeface="Cambria Math" panose="02040503050406030204" pitchFamily="18" charset="0"/>
                  </a:rPr>
                  <a:t>b</a:t>
                </a:r>
                <a:r>
                  <a:rPr lang="en-US" sz="2400" b="1" i="1" baseline="-25000" dirty="0">
                    <a:solidFill>
                      <a:srgbClr val="1103C7"/>
                    </a:solidFill>
                    <a:latin typeface="Cambria Math" panose="02040503050406030204" pitchFamily="18" charset="0"/>
                    <a:ea typeface="Cambria Math" panose="02040503050406030204" pitchFamily="18" charset="0"/>
                  </a:rPr>
                  <a:t>12</a:t>
                </a:r>
                <a:r>
                  <a:rPr lang="en-US" sz="2400" b="1" dirty="0">
                    <a:solidFill>
                      <a:srgbClr val="1103C7"/>
                    </a:solidFill>
                  </a:rPr>
                  <a:t>), etc. are negative.</a:t>
                </a:r>
              </a:p>
            </p:txBody>
          </p:sp>
        </mc:Choice>
        <mc:Fallback>
          <p:sp>
            <p:nvSpPr>
              <p:cNvPr id="109" name="Rectangle 108">
                <a:extLst>
                  <a:ext uri="{FF2B5EF4-FFF2-40B4-BE49-F238E27FC236}">
                    <a16:creationId xmlns:a16="http://schemas.microsoft.com/office/drawing/2014/main" id="{EA120DAD-ADB9-422D-95F0-A28546812B01}"/>
                  </a:ext>
                </a:extLst>
              </p:cNvPr>
              <p:cNvSpPr>
                <a:spLocks noRot="1" noChangeAspect="1" noMove="1" noResize="1" noEditPoints="1" noAdjustHandles="1" noChangeArrowheads="1" noChangeShapeType="1" noTextEdit="1"/>
              </p:cNvSpPr>
              <p:nvPr/>
            </p:nvSpPr>
            <p:spPr>
              <a:xfrm>
                <a:off x="475581" y="4691681"/>
                <a:ext cx="6673885" cy="1569660"/>
              </a:xfrm>
              <a:prstGeom prst="rect">
                <a:avLst/>
              </a:prstGeom>
              <a:blipFill>
                <a:blip r:embed="rId14"/>
                <a:stretch>
                  <a:fillRect l="-1370" r="-1096" b="-81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3" name="Object 7">
                <a:extLst>
                  <a:ext uri="{FF2B5EF4-FFF2-40B4-BE49-F238E27FC236}">
                    <a16:creationId xmlns:a16="http://schemas.microsoft.com/office/drawing/2014/main" id="{44A6EADC-5918-4CE7-AAAD-8D73656A2074}"/>
                  </a:ext>
                </a:extLst>
              </p:cNvPr>
              <p:cNvSpPr txBox="1"/>
              <p:nvPr/>
            </p:nvSpPr>
            <p:spPr bwMode="auto">
              <a:xfrm>
                <a:off x="4037647" y="3646294"/>
                <a:ext cx="429975" cy="511175"/>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𝐵</m:t>
                          </m:r>
                        </m:e>
                        <m:sub>
                          <m:r>
                            <a:rPr lang="en-US" sz="2400" b="0" i="1" smtClean="0">
                              <a:solidFill>
                                <a:srgbClr val="000000"/>
                              </a:solidFill>
                              <a:latin typeface="Cambria Math" panose="02040503050406030204" pitchFamily="18" charset="0"/>
                            </a:rPr>
                            <m:t>1</m:t>
                          </m:r>
                        </m:sub>
                      </m:sSub>
                    </m:oMath>
                  </m:oMathPara>
                </a14:m>
                <a:endParaRPr lang="en-US" sz="2400" dirty="0"/>
              </a:p>
            </p:txBody>
          </p:sp>
        </mc:Choice>
        <mc:Fallback>
          <p:sp>
            <p:nvSpPr>
              <p:cNvPr id="113" name="Object 7">
                <a:extLst>
                  <a:ext uri="{FF2B5EF4-FFF2-40B4-BE49-F238E27FC236}">
                    <a16:creationId xmlns:a16="http://schemas.microsoft.com/office/drawing/2014/main" id="{44A6EADC-5918-4CE7-AAAD-8D73656A2074}"/>
                  </a:ext>
                </a:extLst>
              </p:cNvPr>
              <p:cNvSpPr txBox="1">
                <a:spLocks noRot="1" noChangeAspect="1" noMove="1" noResize="1" noEditPoints="1" noAdjustHandles="1" noChangeArrowheads="1" noChangeShapeType="1" noTextEdit="1"/>
              </p:cNvSpPr>
              <p:nvPr/>
            </p:nvSpPr>
            <p:spPr bwMode="auto">
              <a:xfrm>
                <a:off x="4037647" y="3646294"/>
                <a:ext cx="429975" cy="511175"/>
              </a:xfrm>
              <a:prstGeom prst="rect">
                <a:avLst/>
              </a:prstGeom>
              <a:blipFill>
                <a:blip r:embed="rId15"/>
                <a:stretch>
                  <a:fillRect l="-2817" r="-9859"/>
                </a:stretch>
              </a:blipFill>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4" name="Object 7">
                <a:extLst>
                  <a:ext uri="{FF2B5EF4-FFF2-40B4-BE49-F238E27FC236}">
                    <a16:creationId xmlns:a16="http://schemas.microsoft.com/office/drawing/2014/main" id="{3CAD1A78-0B81-43B1-B9F9-28CA0D9AF645}"/>
                  </a:ext>
                </a:extLst>
              </p:cNvPr>
              <p:cNvSpPr txBox="1"/>
              <p:nvPr/>
            </p:nvSpPr>
            <p:spPr bwMode="auto">
              <a:xfrm>
                <a:off x="5195212" y="4073766"/>
                <a:ext cx="429975" cy="511175"/>
              </a:xfrm>
              <a:prstGeom prst="rect">
                <a:avLst/>
              </a:prstGeom>
              <a:noFill/>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𝑏</m:t>
                          </m:r>
                        </m:e>
                        <m:sub>
                          <m:r>
                            <a:rPr lang="en-US" sz="2400" b="0" i="1" smtClean="0">
                              <a:solidFill>
                                <a:srgbClr val="000000"/>
                              </a:solidFill>
                              <a:latin typeface="Cambria Math" panose="02040503050406030204" pitchFamily="18" charset="0"/>
                            </a:rPr>
                            <m:t>15</m:t>
                          </m:r>
                        </m:sub>
                      </m:sSub>
                    </m:oMath>
                  </m:oMathPara>
                </a14:m>
                <a:endParaRPr lang="en-US" sz="2400" dirty="0"/>
              </a:p>
            </p:txBody>
          </p:sp>
        </mc:Choice>
        <mc:Fallback>
          <p:sp>
            <p:nvSpPr>
              <p:cNvPr id="114" name="Object 7">
                <a:extLst>
                  <a:ext uri="{FF2B5EF4-FFF2-40B4-BE49-F238E27FC236}">
                    <a16:creationId xmlns:a16="http://schemas.microsoft.com/office/drawing/2014/main" id="{3CAD1A78-0B81-43B1-B9F9-28CA0D9AF645}"/>
                  </a:ext>
                </a:extLst>
              </p:cNvPr>
              <p:cNvSpPr txBox="1">
                <a:spLocks noRot="1" noChangeAspect="1" noMove="1" noResize="1" noEditPoints="1" noAdjustHandles="1" noChangeArrowheads="1" noChangeShapeType="1" noTextEdit="1"/>
              </p:cNvSpPr>
              <p:nvPr/>
            </p:nvSpPr>
            <p:spPr bwMode="auto">
              <a:xfrm>
                <a:off x="5195212" y="4073766"/>
                <a:ext cx="429975" cy="511175"/>
              </a:xfrm>
              <a:prstGeom prst="rect">
                <a:avLst/>
              </a:prstGeom>
              <a:blipFill>
                <a:blip r:embed="rId16"/>
                <a:stretch>
                  <a:fillRect l="-4225" r="-32394"/>
                </a:stretch>
              </a:blipFill>
              <a:ex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541668AA-79AC-4DC8-A911-BC1DB94E86F8}" type="slidenum">
              <a:rPr lang="en-US" smtClean="0"/>
              <a:pPr/>
              <a:t>5</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000"/>
                                        <p:tgtEl>
                                          <p:spTgt spid="1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2000"/>
                                        <p:tgtEl>
                                          <p:spTgt spid="1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2000"/>
                                        <p:tgtEl>
                                          <p:spTgt spid="118"/>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2000"/>
                                        <p:tgtEl>
                                          <p:spTgt spid="61"/>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0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2000"/>
                                        <p:tgtEl>
                                          <p:spTgt spid="69"/>
                                        </p:tgtEl>
                                      </p:cBhvr>
                                    </p:animEffect>
                                  </p:childTnLst>
                                </p:cTn>
                              </p:par>
                              <p:par>
                                <p:cTn id="23" presetID="10" presetClass="entr" presetSubtype="0" fill="hold" nodeType="with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2000"/>
                                        <p:tgtEl>
                                          <p:spTgt spid="173"/>
                                        </p:tgtEl>
                                      </p:cBhvr>
                                    </p:animEffect>
                                  </p:childTnLst>
                                </p:cTn>
                              </p:par>
                              <p:par>
                                <p:cTn id="26" presetID="10"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500"/>
                                        <p:tgtEl>
                                          <p:spTgt spid="83"/>
                                        </p:tgtEl>
                                      </p:cBhvr>
                                    </p:animEffect>
                                  </p:childTnLst>
                                </p:cTn>
                              </p:par>
                              <p:par>
                                <p:cTn id="35" presetID="10"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10"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fade">
                                      <p:cBhvr>
                                        <p:cTn id="55" dur="500"/>
                                        <p:tgtEl>
                                          <p:spTgt spid="9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500"/>
                                        <p:tgtEl>
                                          <p:spTgt spid="9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500"/>
                                        <p:tgtEl>
                                          <p:spTgt spid="9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5"/>
                                        </p:tgtEl>
                                        <p:attrNameLst>
                                          <p:attrName>style.visibility</p:attrName>
                                        </p:attrNameLst>
                                      </p:cBhvr>
                                      <p:to>
                                        <p:strVal val="visible"/>
                                      </p:to>
                                    </p:set>
                                    <p:animEffect transition="in" filter="fade">
                                      <p:cBhvr>
                                        <p:cTn id="70" dur="500"/>
                                        <p:tgtEl>
                                          <p:spTgt spid="9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animEffect transition="in" filter="fade">
                                      <p:cBhvr>
                                        <p:cTn id="73" dur="500"/>
                                        <p:tgtEl>
                                          <p:spTgt spid="9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7"/>
                                        </p:tgtEl>
                                        <p:attrNameLst>
                                          <p:attrName>style.visibility</p:attrName>
                                        </p:attrNameLst>
                                      </p:cBhvr>
                                      <p:to>
                                        <p:strVal val="visible"/>
                                      </p:to>
                                    </p:set>
                                    <p:animEffect transition="in" filter="fade">
                                      <p:cBhvr>
                                        <p:cTn id="76" dur="500"/>
                                        <p:tgtEl>
                                          <p:spTgt spid="9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8"/>
                                        </p:tgtEl>
                                        <p:attrNameLst>
                                          <p:attrName>style.visibility</p:attrName>
                                        </p:attrNameLst>
                                      </p:cBhvr>
                                      <p:to>
                                        <p:strVal val="visible"/>
                                      </p:to>
                                    </p:set>
                                    <p:animEffect transition="in" filter="fade">
                                      <p:cBhvr>
                                        <p:cTn id="79" dur="500"/>
                                        <p:tgtEl>
                                          <p:spTgt spid="9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3"/>
                                        </p:tgtEl>
                                        <p:attrNameLst>
                                          <p:attrName>style.visibility</p:attrName>
                                        </p:attrNameLst>
                                      </p:cBhvr>
                                      <p:to>
                                        <p:strVal val="visible"/>
                                      </p:to>
                                    </p:set>
                                    <p:animEffect transition="in" filter="fade">
                                      <p:cBhvr>
                                        <p:cTn id="82" dur="500"/>
                                        <p:tgtEl>
                                          <p:spTgt spid="11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4"/>
                                        </p:tgtEl>
                                        <p:attrNameLst>
                                          <p:attrName>style.visibility</p:attrName>
                                        </p:attrNameLst>
                                      </p:cBhvr>
                                      <p:to>
                                        <p:strVal val="visible"/>
                                      </p:to>
                                    </p:set>
                                    <p:animEffect transition="in" filter="fade">
                                      <p:cBhvr>
                                        <p:cTn id="85" dur="500"/>
                                        <p:tgtEl>
                                          <p:spTgt spid="1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09">
                                            <p:txEl>
                                              <p:pRg st="0" end="0"/>
                                            </p:txEl>
                                          </p:spTgt>
                                        </p:tgtEl>
                                        <p:attrNameLst>
                                          <p:attrName>style.visibility</p:attrName>
                                        </p:attrNameLst>
                                      </p:cBhvr>
                                      <p:to>
                                        <p:strVal val="visible"/>
                                      </p:to>
                                    </p:set>
                                    <p:animEffect transition="in" filter="fade">
                                      <p:cBhvr>
                                        <p:cTn id="90" dur="500"/>
                                        <p:tgtEl>
                                          <p:spTgt spid="109">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09">
                                            <p:txEl>
                                              <p:pRg st="1" end="1"/>
                                            </p:txEl>
                                          </p:spTgt>
                                        </p:tgtEl>
                                        <p:attrNameLst>
                                          <p:attrName>style.visibility</p:attrName>
                                        </p:attrNameLst>
                                      </p:cBhvr>
                                      <p:to>
                                        <p:strVal val="visible"/>
                                      </p:to>
                                    </p:set>
                                    <p:animEffect transition="in" filter="fade">
                                      <p:cBhvr>
                                        <p:cTn id="95" dur="500"/>
                                        <p:tgtEl>
                                          <p:spTgt spid="109">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09">
                                            <p:txEl>
                                              <p:pRg st="2" end="2"/>
                                            </p:txEl>
                                          </p:spTgt>
                                        </p:tgtEl>
                                        <p:attrNameLst>
                                          <p:attrName>style.visibility</p:attrName>
                                        </p:attrNameLst>
                                      </p:cBhvr>
                                      <p:to>
                                        <p:strVal val="visible"/>
                                      </p:to>
                                    </p:set>
                                    <p:animEffect transition="in" filter="fade">
                                      <p:cBhvr>
                                        <p:cTn id="100" dur="500"/>
                                        <p:tgtEl>
                                          <p:spTgt spid="109">
                                            <p:txEl>
                                              <p:pRg st="2" end="2"/>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09">
                                            <p:txEl>
                                              <p:pRg st="3" end="3"/>
                                            </p:txEl>
                                          </p:spTgt>
                                        </p:tgtEl>
                                        <p:attrNameLst>
                                          <p:attrName>style.visibility</p:attrName>
                                        </p:attrNameLst>
                                      </p:cBhvr>
                                      <p:to>
                                        <p:strVal val="visible"/>
                                      </p:to>
                                    </p:set>
                                    <p:animEffect transition="in" filter="fade">
                                      <p:cBhvr>
                                        <p:cTn id="105" dur="500"/>
                                        <p:tgtEl>
                                          <p:spTgt spid="1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p:bldP spid="118" grpId="0" animBg="1"/>
      <p:bldP spid="69" grpId="0"/>
      <p:bldP spid="90" grpId="0"/>
      <p:bldP spid="91" grpId="0"/>
      <p:bldP spid="92" grpId="0"/>
      <p:bldP spid="93" grpId="0"/>
      <p:bldP spid="94" grpId="0"/>
      <p:bldP spid="95" grpId="0"/>
      <p:bldP spid="96" grpId="0"/>
      <p:bldP spid="97" grpId="0"/>
      <p:bldP spid="98" grpId="0"/>
      <p:bldP spid="113" grpId="0"/>
      <p:bldP spid="1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8CF61-5D8A-4B4F-BD02-E92FA31E7A2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275838" y="3994642"/>
            <a:ext cx="1289304" cy="987552"/>
          </a:xfrm>
          <a:prstGeom prst="rect">
            <a:avLst/>
          </a:prstGeom>
        </p:spPr>
      </p:pic>
      <p:pic>
        <p:nvPicPr>
          <p:cNvPr id="76" name="Picture 75">
            <a:extLst>
              <a:ext uri="{FF2B5EF4-FFF2-40B4-BE49-F238E27FC236}">
                <a16:creationId xmlns:a16="http://schemas.microsoft.com/office/drawing/2014/main" id="{D7D7CE35-76A0-40FB-8569-5C129F1E7596}"/>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1745671" y="3990785"/>
            <a:ext cx="1289304" cy="987552"/>
          </a:xfrm>
          <a:prstGeom prst="rect">
            <a:avLst/>
          </a:prstGeom>
        </p:spPr>
      </p:pic>
      <p:pic>
        <p:nvPicPr>
          <p:cNvPr id="97" name="Picture 96">
            <a:extLst>
              <a:ext uri="{FF2B5EF4-FFF2-40B4-BE49-F238E27FC236}">
                <a16:creationId xmlns:a16="http://schemas.microsoft.com/office/drawing/2014/main" id="{5C8FBE9D-621E-4119-9AE6-8A29503AC779}"/>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89768" y="2310676"/>
            <a:ext cx="1298448" cy="969264"/>
          </a:xfrm>
          <a:prstGeom prst="rect">
            <a:avLst/>
          </a:prstGeom>
        </p:spPr>
      </p:pic>
      <p:pic>
        <p:nvPicPr>
          <p:cNvPr id="98" name="Picture 97">
            <a:extLst>
              <a:ext uri="{FF2B5EF4-FFF2-40B4-BE49-F238E27FC236}">
                <a16:creationId xmlns:a16="http://schemas.microsoft.com/office/drawing/2014/main" id="{647EE21F-FF20-44F4-91EC-C7AEC0FF4265}"/>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755503" y="2300937"/>
            <a:ext cx="1298448" cy="987552"/>
          </a:xfrm>
          <a:prstGeom prst="rect">
            <a:avLst/>
          </a:prstGeom>
        </p:spPr>
      </p:pic>
      <p:sp>
        <p:nvSpPr>
          <p:cNvPr id="72" name="Oval 71"/>
          <p:cNvSpPr/>
          <p:nvPr/>
        </p:nvSpPr>
        <p:spPr>
          <a:xfrm>
            <a:off x="5181600" y="3135868"/>
            <a:ext cx="1828800" cy="20574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3276600" y="0"/>
            <a:ext cx="4343400" cy="762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solidFill>
                  <a:srgbClr val="C00000"/>
                </a:solidFill>
                <a:latin typeface="+mj-lt"/>
                <a:ea typeface="+mj-ea"/>
                <a:cs typeface="+mj-cs"/>
              </a:rPr>
              <a:t>Instance </a:t>
            </a:r>
            <a:r>
              <a:rPr lang="en-US" sz="3200" b="1" noProof="0" dirty="0">
                <a:solidFill>
                  <a:srgbClr val="C00000"/>
                </a:solidFill>
                <a:latin typeface="+mj-lt"/>
                <a:ea typeface="+mj-ea"/>
                <a:cs typeface="+mj-cs"/>
              </a:rPr>
              <a:t>Feature Space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dirty="0">
                <a:ln>
                  <a:noFill/>
                </a:ln>
                <a:solidFill>
                  <a:srgbClr val="C00000"/>
                </a:solidFill>
                <a:effectLst/>
                <a:uLnTx/>
                <a:uFillTx/>
                <a:latin typeface="+mj-lt"/>
                <a:ea typeface="+mj-ea"/>
                <a:cs typeface="+mj-cs"/>
              </a:rPr>
              <a:t>And Target Concepts</a:t>
            </a:r>
            <a:endParaRPr kumimoji="0" lang="en-US" sz="3200" b="1" i="0" u="none" strike="noStrike" kern="1200" cap="none" spc="0" normalizeH="0" baseline="0" noProof="0" dirty="0">
              <a:ln>
                <a:noFill/>
              </a:ln>
              <a:solidFill>
                <a:srgbClr val="C00000"/>
              </a:solidFill>
              <a:effectLst/>
              <a:uLnTx/>
              <a:uFillTx/>
              <a:latin typeface="+mj-lt"/>
              <a:ea typeface="+mj-ea"/>
              <a:cs typeface="+mj-cs"/>
            </a:endParaRPr>
          </a:p>
        </p:txBody>
      </p:sp>
      <p:sp>
        <p:nvSpPr>
          <p:cNvPr id="29" name="TextBox 28"/>
          <p:cNvSpPr txBox="1"/>
          <p:nvPr/>
        </p:nvSpPr>
        <p:spPr>
          <a:xfrm>
            <a:off x="-76200" y="2373868"/>
            <a:ext cx="1743939" cy="646331"/>
          </a:xfrm>
          <a:prstGeom prst="rect">
            <a:avLst/>
          </a:prstGeom>
          <a:noFill/>
        </p:spPr>
        <p:txBody>
          <a:bodyPr wrap="none" rtlCol="0">
            <a:spAutoFit/>
          </a:bodyPr>
          <a:lstStyle/>
          <a:p>
            <a:r>
              <a:rPr lang="en-US" dirty="0"/>
              <a:t>Positive Samples</a:t>
            </a:r>
          </a:p>
          <a:p>
            <a:r>
              <a:rPr lang="en-US" dirty="0"/>
              <a:t>(Bags)</a:t>
            </a:r>
          </a:p>
        </p:txBody>
      </p:sp>
      <p:sp>
        <p:nvSpPr>
          <p:cNvPr id="30" name="TextBox 29"/>
          <p:cNvSpPr txBox="1"/>
          <p:nvPr/>
        </p:nvSpPr>
        <p:spPr>
          <a:xfrm>
            <a:off x="-76200" y="4202668"/>
            <a:ext cx="1843133" cy="646331"/>
          </a:xfrm>
          <a:prstGeom prst="rect">
            <a:avLst/>
          </a:prstGeom>
          <a:noFill/>
        </p:spPr>
        <p:txBody>
          <a:bodyPr wrap="none" rtlCol="0">
            <a:spAutoFit/>
          </a:bodyPr>
          <a:lstStyle/>
          <a:p>
            <a:r>
              <a:rPr lang="en-US" dirty="0"/>
              <a:t>Negative Samples</a:t>
            </a:r>
          </a:p>
          <a:p>
            <a:r>
              <a:rPr lang="en-US" dirty="0"/>
              <a:t>(Bags)</a:t>
            </a:r>
          </a:p>
        </p:txBody>
      </p:sp>
      <p:graphicFrame>
        <p:nvGraphicFramePr>
          <p:cNvPr id="30723" name="Object 3"/>
          <p:cNvGraphicFramePr>
            <a:graphicFrameLocks noChangeAspect="1"/>
          </p:cNvGraphicFramePr>
          <p:nvPr/>
        </p:nvGraphicFramePr>
        <p:xfrm>
          <a:off x="3733800" y="3261281"/>
          <a:ext cx="457200" cy="484187"/>
        </p:xfrm>
        <a:graphic>
          <a:graphicData uri="http://schemas.openxmlformats.org/presentationml/2006/ole">
            <mc:AlternateContent xmlns:mc="http://schemas.openxmlformats.org/markup-compatibility/2006">
              <mc:Choice xmlns:v="urn:schemas-microsoft-com:vml" Requires="v">
                <p:oleObj spid="_x0000_s150536" name="Vergelijking" r:id="rId9" imgW="215640" imgH="228600" progId="Equation.3">
                  <p:embed/>
                </p:oleObj>
              </mc:Choice>
              <mc:Fallback>
                <p:oleObj name="Vergelijking" r:id="rId9" imgW="215640" imgH="228600" progId="Equation.3">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3800" y="3261281"/>
                        <a:ext cx="457200"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5" name="Object 5"/>
          <p:cNvGraphicFramePr>
            <a:graphicFrameLocks noChangeAspect="1"/>
          </p:cNvGraphicFramePr>
          <p:nvPr/>
        </p:nvGraphicFramePr>
        <p:xfrm>
          <a:off x="2236787" y="4888468"/>
          <a:ext cx="430213" cy="484188"/>
        </p:xfrm>
        <a:graphic>
          <a:graphicData uri="http://schemas.openxmlformats.org/presentationml/2006/ole">
            <mc:AlternateContent xmlns:mc="http://schemas.openxmlformats.org/markup-compatibility/2006">
              <mc:Choice xmlns:v="urn:schemas-microsoft-com:vml" Requires="v">
                <p:oleObj spid="_x0000_s150537" name="Vergelijking" r:id="rId11" imgW="203040" imgH="228600" progId="Equation.3">
                  <p:embed/>
                </p:oleObj>
              </mc:Choice>
              <mc:Fallback>
                <p:oleObj name="Vergelijking" r:id="rId11" imgW="203040" imgH="228600" progId="Equation.3">
                  <p:embed/>
                  <p:pic>
                    <p:nvPicPr>
                      <p:cNvPr id="0"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36787" y="4888468"/>
                        <a:ext cx="430213"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8" name="Object 8"/>
          <p:cNvGraphicFramePr>
            <a:graphicFrameLocks noChangeAspect="1"/>
          </p:cNvGraphicFramePr>
          <p:nvPr/>
        </p:nvGraphicFramePr>
        <p:xfrm>
          <a:off x="3760788" y="4888468"/>
          <a:ext cx="430212" cy="484188"/>
        </p:xfrm>
        <a:graphic>
          <a:graphicData uri="http://schemas.openxmlformats.org/presentationml/2006/ole">
            <mc:AlternateContent xmlns:mc="http://schemas.openxmlformats.org/markup-compatibility/2006">
              <mc:Choice xmlns:v="urn:schemas-microsoft-com:vml" Requires="v">
                <p:oleObj spid="_x0000_s150538" name="Equation" r:id="rId13" imgW="203040" imgH="228600" progId="Equation.3">
                  <p:embed/>
                </p:oleObj>
              </mc:Choice>
              <mc:Fallback>
                <p:oleObj name="Equation" r:id="rId13" imgW="203040" imgH="228600" progId="Equation.3">
                  <p:embed/>
                  <p:pic>
                    <p:nvPicPr>
                      <p:cNvPr id="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60788" y="4888468"/>
                        <a:ext cx="430212"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7" name="Straight Connector 66"/>
          <p:cNvCxnSpPr/>
          <p:nvPr/>
        </p:nvCxnSpPr>
        <p:spPr>
          <a:xfrm rot="16200000" flipH="1">
            <a:off x="2127185" y="2788442"/>
            <a:ext cx="990600" cy="90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flipH="1">
            <a:off x="1669986" y="2788443"/>
            <a:ext cx="990600" cy="90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0800000">
            <a:off x="1752600" y="2974416"/>
            <a:ext cx="1295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a:off x="1752600" y="2620574"/>
            <a:ext cx="1295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16200000" flipH="1">
            <a:off x="3651185" y="2792216"/>
            <a:ext cx="990600" cy="905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0800000">
            <a:off x="3266167" y="2624349"/>
            <a:ext cx="1307592"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rot="16200000" flipH="1">
            <a:off x="3193986" y="2792217"/>
            <a:ext cx="990600" cy="905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0800000">
            <a:off x="3264408" y="2978190"/>
            <a:ext cx="1307592"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rot="16200000" flipH="1">
            <a:off x="2127186" y="4464840"/>
            <a:ext cx="990600" cy="9053"/>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rot="10800000">
            <a:off x="1745470" y="4296973"/>
            <a:ext cx="12954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16200000" flipH="1">
            <a:off x="1669987" y="4464841"/>
            <a:ext cx="990600" cy="9053"/>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10800000">
            <a:off x="1752601" y="4650814"/>
            <a:ext cx="12954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0729" name="Object 9"/>
          <p:cNvGraphicFramePr>
            <a:graphicFrameLocks noChangeAspect="1"/>
          </p:cNvGraphicFramePr>
          <p:nvPr/>
        </p:nvGraphicFramePr>
        <p:xfrm>
          <a:off x="2222500" y="3261281"/>
          <a:ext cx="430213" cy="484187"/>
        </p:xfrm>
        <a:graphic>
          <a:graphicData uri="http://schemas.openxmlformats.org/presentationml/2006/ole">
            <mc:AlternateContent xmlns:mc="http://schemas.openxmlformats.org/markup-compatibility/2006">
              <mc:Choice xmlns:v="urn:schemas-microsoft-com:vml" Requires="v">
                <p:oleObj spid="_x0000_s150539" name="Equation" r:id="rId15" imgW="203040" imgH="228600" progId="Equation.3">
                  <p:embed/>
                </p:oleObj>
              </mc:Choice>
              <mc:Fallback>
                <p:oleObj name="Equation" r:id="rId15" imgW="203040" imgH="228600" progId="Equation.3">
                  <p:embed/>
                  <p:pic>
                    <p:nvPicPr>
                      <p:cNvPr id="0"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22500" y="3261281"/>
                        <a:ext cx="430213"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2" name="Straight Connector 111"/>
          <p:cNvCxnSpPr/>
          <p:nvPr/>
        </p:nvCxnSpPr>
        <p:spPr>
          <a:xfrm rot="16200000" flipH="1">
            <a:off x="3624026" y="4464840"/>
            <a:ext cx="990600" cy="905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10800000">
            <a:off x="3276600" y="4296973"/>
            <a:ext cx="129540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flipH="1">
            <a:off x="3166827" y="4464841"/>
            <a:ext cx="990600" cy="905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0800000">
            <a:off x="3249441" y="4650814"/>
            <a:ext cx="129540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5400000">
            <a:off x="3086100" y="4164568"/>
            <a:ext cx="4038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0800000">
            <a:off x="5105400" y="6183868"/>
            <a:ext cx="396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Oval 192"/>
          <p:cNvSpPr/>
          <p:nvPr/>
        </p:nvSpPr>
        <p:spPr>
          <a:xfrm>
            <a:off x="1524000" y="1992868"/>
            <a:ext cx="17526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3048000" y="1992868"/>
            <a:ext cx="17526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95" name="Oval 194"/>
          <p:cNvSpPr/>
          <p:nvPr/>
        </p:nvSpPr>
        <p:spPr>
          <a:xfrm>
            <a:off x="1524000" y="3682916"/>
            <a:ext cx="175260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3048000" y="3669268"/>
            <a:ext cx="175260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p:cNvSpPr txBox="1"/>
          <p:nvPr/>
        </p:nvSpPr>
        <p:spPr>
          <a:xfrm>
            <a:off x="6705600" y="6183868"/>
            <a:ext cx="757836" cy="369332"/>
          </a:xfrm>
          <a:prstGeom prst="rect">
            <a:avLst/>
          </a:prstGeom>
          <a:noFill/>
        </p:spPr>
        <p:txBody>
          <a:bodyPr wrap="none" rtlCol="0">
            <a:spAutoFit/>
          </a:bodyPr>
          <a:lstStyle/>
          <a:p>
            <a:r>
              <a:rPr lang="en-US" b="1" dirty="0"/>
              <a:t>Feat 1</a:t>
            </a:r>
          </a:p>
        </p:txBody>
      </p:sp>
      <p:sp>
        <p:nvSpPr>
          <p:cNvPr id="105" name="TextBox 104"/>
          <p:cNvSpPr txBox="1"/>
          <p:nvPr/>
        </p:nvSpPr>
        <p:spPr>
          <a:xfrm rot="16200000">
            <a:off x="4614810" y="3712077"/>
            <a:ext cx="764248" cy="369332"/>
          </a:xfrm>
          <a:prstGeom prst="rect">
            <a:avLst/>
          </a:prstGeom>
          <a:noFill/>
        </p:spPr>
        <p:txBody>
          <a:bodyPr wrap="none" rtlCol="0">
            <a:spAutoFit/>
          </a:bodyPr>
          <a:lstStyle/>
          <a:p>
            <a:r>
              <a:rPr lang="en-US" b="1" dirty="0"/>
              <a:t>Feat 2</a:t>
            </a:r>
          </a:p>
        </p:txBody>
      </p:sp>
      <p:sp>
        <p:nvSpPr>
          <p:cNvPr id="88" name="Oval 87"/>
          <p:cNvSpPr/>
          <p:nvPr/>
        </p:nvSpPr>
        <p:spPr>
          <a:xfrm>
            <a:off x="571500" y="6031468"/>
            <a:ext cx="342900" cy="3407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971550" y="6000750"/>
            <a:ext cx="1725472" cy="369332"/>
          </a:xfrm>
          <a:prstGeom prst="rect">
            <a:avLst/>
          </a:prstGeom>
          <a:noFill/>
        </p:spPr>
        <p:txBody>
          <a:bodyPr wrap="none" rtlCol="0">
            <a:spAutoFit/>
          </a:bodyPr>
          <a:lstStyle/>
          <a:p>
            <a:r>
              <a:rPr lang="en-US" dirty="0"/>
              <a:t>Target Concept t</a:t>
            </a:r>
          </a:p>
        </p:txBody>
      </p:sp>
      <p:pic>
        <p:nvPicPr>
          <p:cNvPr id="102" name="Picture 101">
            <a:extLst>
              <a:ext uri="{FF2B5EF4-FFF2-40B4-BE49-F238E27FC236}">
                <a16:creationId xmlns:a16="http://schemas.microsoft.com/office/drawing/2014/main" id="{A1C5A018-4724-4808-B75B-447CBE6BAC5B}"/>
              </a:ext>
            </a:extLst>
          </p:cNvPr>
          <p:cNvPicPr>
            <a:picLocks/>
          </p:cNvPicPr>
          <p:nvPr/>
        </p:nvPicPr>
        <p:blipFill>
          <a:blip r:embed="rId17" cstate="print">
            <a:extLst>
              <a:ext uri="{28A0092B-C50C-407E-A947-70E740481C1C}">
                <a14:useLocalDpi xmlns:a14="http://schemas.microsoft.com/office/drawing/2010/main" val="0"/>
              </a:ext>
            </a:extLst>
          </a:blip>
          <a:stretch>
            <a:fillRect/>
          </a:stretch>
        </p:blipFill>
        <p:spPr>
          <a:xfrm>
            <a:off x="8025476" y="3767737"/>
            <a:ext cx="411480" cy="310896"/>
          </a:xfrm>
          <a:prstGeom prst="rect">
            <a:avLst/>
          </a:prstGeom>
          <a:ln w="19050">
            <a:solidFill>
              <a:srgbClr val="FF0000"/>
            </a:solidFill>
          </a:ln>
        </p:spPr>
      </p:pic>
      <p:pic>
        <p:nvPicPr>
          <p:cNvPr id="106" name="Picture 105">
            <a:extLst>
              <a:ext uri="{FF2B5EF4-FFF2-40B4-BE49-F238E27FC236}">
                <a16:creationId xmlns:a16="http://schemas.microsoft.com/office/drawing/2014/main" id="{A9CAE42A-E676-419A-8FB7-582A35AE07A2}"/>
              </a:ext>
            </a:extLst>
          </p:cNvPr>
          <p:cNvPicPr>
            <a:picLocks/>
          </p:cNvPicPr>
          <p:nvPr/>
        </p:nvPicPr>
        <p:blipFill>
          <a:blip r:embed="rId18" cstate="print">
            <a:extLst>
              <a:ext uri="{28A0092B-C50C-407E-A947-70E740481C1C}">
                <a14:useLocalDpi xmlns:a14="http://schemas.microsoft.com/office/drawing/2010/main" val="0"/>
              </a:ext>
            </a:extLst>
          </a:blip>
          <a:stretch>
            <a:fillRect/>
          </a:stretch>
        </p:blipFill>
        <p:spPr>
          <a:xfrm>
            <a:off x="5329731" y="3849431"/>
            <a:ext cx="411480" cy="310896"/>
          </a:xfrm>
          <a:prstGeom prst="rect">
            <a:avLst/>
          </a:prstGeom>
          <a:ln w="19050">
            <a:solidFill>
              <a:srgbClr val="FF0000"/>
            </a:solidFill>
          </a:ln>
        </p:spPr>
      </p:pic>
      <p:pic>
        <p:nvPicPr>
          <p:cNvPr id="107" name="Picture 106">
            <a:extLst>
              <a:ext uri="{FF2B5EF4-FFF2-40B4-BE49-F238E27FC236}">
                <a16:creationId xmlns:a16="http://schemas.microsoft.com/office/drawing/2014/main" id="{E65646F5-FADE-4A48-9917-29A12D042BE3}"/>
              </a:ext>
            </a:extLst>
          </p:cNvPr>
          <p:cNvPicPr>
            <a:picLocks/>
          </p:cNvPicPr>
          <p:nvPr/>
        </p:nvPicPr>
        <p:blipFill>
          <a:blip r:embed="rId19" cstate="print">
            <a:extLst>
              <a:ext uri="{28A0092B-C50C-407E-A947-70E740481C1C}">
                <a14:useLocalDpi xmlns:a14="http://schemas.microsoft.com/office/drawing/2010/main" val="0"/>
              </a:ext>
            </a:extLst>
          </a:blip>
          <a:stretch>
            <a:fillRect/>
          </a:stretch>
        </p:blipFill>
        <p:spPr>
          <a:xfrm>
            <a:off x="7205515" y="5258429"/>
            <a:ext cx="411480" cy="310896"/>
          </a:xfrm>
          <a:prstGeom prst="rect">
            <a:avLst/>
          </a:prstGeom>
          <a:ln w="19050">
            <a:solidFill>
              <a:srgbClr val="FF0000"/>
            </a:solidFill>
          </a:ln>
        </p:spPr>
      </p:pic>
      <p:pic>
        <p:nvPicPr>
          <p:cNvPr id="108" name="Picture 107">
            <a:extLst>
              <a:ext uri="{FF2B5EF4-FFF2-40B4-BE49-F238E27FC236}">
                <a16:creationId xmlns:a16="http://schemas.microsoft.com/office/drawing/2014/main" id="{24ED5396-931C-44F7-89D4-AB9AC4FB4771}"/>
              </a:ext>
            </a:extLst>
          </p:cNvPr>
          <p:cNvPicPr>
            <a:picLocks/>
          </p:cNvPicPr>
          <p:nvPr/>
        </p:nvPicPr>
        <p:blipFill>
          <a:blip r:embed="rId20" cstate="print">
            <a:extLst>
              <a:ext uri="{28A0092B-C50C-407E-A947-70E740481C1C}">
                <a14:useLocalDpi xmlns:a14="http://schemas.microsoft.com/office/drawing/2010/main" val="0"/>
              </a:ext>
            </a:extLst>
          </a:blip>
          <a:stretch>
            <a:fillRect/>
          </a:stretch>
        </p:blipFill>
        <p:spPr>
          <a:xfrm>
            <a:off x="6163474" y="3350521"/>
            <a:ext cx="411480" cy="310896"/>
          </a:xfrm>
          <a:prstGeom prst="rect">
            <a:avLst/>
          </a:prstGeom>
          <a:ln w="19050">
            <a:solidFill>
              <a:srgbClr val="FF0000"/>
            </a:solidFill>
          </a:ln>
        </p:spPr>
      </p:pic>
      <p:pic>
        <p:nvPicPr>
          <p:cNvPr id="109" name="Picture 108">
            <a:extLst>
              <a:ext uri="{FF2B5EF4-FFF2-40B4-BE49-F238E27FC236}">
                <a16:creationId xmlns:a16="http://schemas.microsoft.com/office/drawing/2014/main" id="{AD112C00-DF2C-4D41-BA9E-36155B0DC2C9}"/>
              </a:ext>
            </a:extLst>
          </p:cNvPr>
          <p:cNvPicPr>
            <a:picLocks/>
          </p:cNvPicPr>
          <p:nvPr/>
        </p:nvPicPr>
        <p:blipFill>
          <a:blip r:embed="rId21" cstate="print">
            <a:extLst>
              <a:ext uri="{28A0092B-C50C-407E-A947-70E740481C1C}">
                <a14:useLocalDpi xmlns:a14="http://schemas.microsoft.com/office/drawing/2010/main" val="0"/>
              </a:ext>
            </a:extLst>
          </a:blip>
          <a:stretch>
            <a:fillRect/>
          </a:stretch>
        </p:blipFill>
        <p:spPr>
          <a:xfrm>
            <a:off x="5644199" y="3353133"/>
            <a:ext cx="411480" cy="310896"/>
          </a:xfrm>
          <a:prstGeom prst="rect">
            <a:avLst/>
          </a:prstGeom>
          <a:ln w="19050">
            <a:solidFill>
              <a:srgbClr val="FF0000"/>
            </a:solidFill>
          </a:ln>
        </p:spPr>
      </p:pic>
      <p:pic>
        <p:nvPicPr>
          <p:cNvPr id="110" name="Picture 109">
            <a:extLst>
              <a:ext uri="{FF2B5EF4-FFF2-40B4-BE49-F238E27FC236}">
                <a16:creationId xmlns:a16="http://schemas.microsoft.com/office/drawing/2014/main" id="{D049F0F3-5D70-41D7-8104-EB8A4F2AC751}"/>
              </a:ext>
            </a:extLst>
          </p:cNvPr>
          <p:cNvPicPr>
            <a:picLocks/>
          </p:cNvPicPr>
          <p:nvPr/>
        </p:nvPicPr>
        <p:blipFill>
          <a:blip r:embed="rId22" cstate="print">
            <a:extLst>
              <a:ext uri="{28A0092B-C50C-407E-A947-70E740481C1C}">
                <a14:useLocalDpi xmlns:a14="http://schemas.microsoft.com/office/drawing/2010/main" val="0"/>
              </a:ext>
            </a:extLst>
          </a:blip>
          <a:stretch>
            <a:fillRect/>
          </a:stretch>
        </p:blipFill>
        <p:spPr>
          <a:xfrm>
            <a:off x="7025605" y="4787744"/>
            <a:ext cx="411480" cy="310896"/>
          </a:xfrm>
          <a:prstGeom prst="rect">
            <a:avLst/>
          </a:prstGeom>
          <a:ln w="19050">
            <a:solidFill>
              <a:srgbClr val="FF0000"/>
            </a:solidFill>
          </a:ln>
        </p:spPr>
      </p:pic>
      <p:pic>
        <p:nvPicPr>
          <p:cNvPr id="116" name="Picture 115">
            <a:extLst>
              <a:ext uri="{FF2B5EF4-FFF2-40B4-BE49-F238E27FC236}">
                <a16:creationId xmlns:a16="http://schemas.microsoft.com/office/drawing/2014/main" id="{6B45E010-2439-4F01-BE8F-B5B4D4D7F4DC}"/>
              </a:ext>
            </a:extLst>
          </p:cNvPr>
          <p:cNvPicPr>
            <a:picLocks/>
          </p:cNvPicPr>
          <p:nvPr/>
        </p:nvPicPr>
        <p:blipFill>
          <a:blip r:embed="rId23" cstate="print">
            <a:extLst>
              <a:ext uri="{28A0092B-C50C-407E-A947-70E740481C1C}">
                <a14:useLocalDpi xmlns:a14="http://schemas.microsoft.com/office/drawing/2010/main" val="0"/>
              </a:ext>
            </a:extLst>
          </a:blip>
          <a:stretch>
            <a:fillRect/>
          </a:stretch>
        </p:blipFill>
        <p:spPr>
          <a:xfrm>
            <a:off x="7420783" y="2309668"/>
            <a:ext cx="411480" cy="310896"/>
          </a:xfrm>
          <a:prstGeom prst="rect">
            <a:avLst/>
          </a:prstGeom>
          <a:ln w="19050">
            <a:solidFill>
              <a:srgbClr val="FF0000"/>
            </a:solidFill>
          </a:ln>
        </p:spPr>
      </p:pic>
      <p:pic>
        <p:nvPicPr>
          <p:cNvPr id="117" name="Picture 116">
            <a:extLst>
              <a:ext uri="{FF2B5EF4-FFF2-40B4-BE49-F238E27FC236}">
                <a16:creationId xmlns:a16="http://schemas.microsoft.com/office/drawing/2014/main" id="{0192C307-7DF9-4B16-9D33-A9E30763B06E}"/>
              </a:ext>
            </a:extLst>
          </p:cNvPr>
          <p:cNvPicPr>
            <a:picLocks/>
          </p:cNvPicPr>
          <p:nvPr/>
        </p:nvPicPr>
        <p:blipFill>
          <a:blip r:embed="rId24" cstate="print">
            <a:extLst>
              <a:ext uri="{28A0092B-C50C-407E-A947-70E740481C1C}">
                <a14:useLocalDpi xmlns:a14="http://schemas.microsoft.com/office/drawing/2010/main" val="0"/>
              </a:ext>
            </a:extLst>
          </a:blip>
          <a:stretch>
            <a:fillRect/>
          </a:stretch>
        </p:blipFill>
        <p:spPr>
          <a:xfrm>
            <a:off x="8030383" y="4809219"/>
            <a:ext cx="411480" cy="310896"/>
          </a:xfrm>
          <a:prstGeom prst="rect">
            <a:avLst/>
          </a:prstGeom>
          <a:ln w="19050">
            <a:solidFill>
              <a:srgbClr val="FF0000"/>
            </a:solidFill>
          </a:ln>
        </p:spPr>
      </p:pic>
      <p:pic>
        <p:nvPicPr>
          <p:cNvPr id="118" name="Picture 117">
            <a:extLst>
              <a:ext uri="{FF2B5EF4-FFF2-40B4-BE49-F238E27FC236}">
                <a16:creationId xmlns:a16="http://schemas.microsoft.com/office/drawing/2014/main" id="{631E469F-000A-4B54-AE7C-1A754771275A}"/>
              </a:ext>
            </a:extLst>
          </p:cNvPr>
          <p:cNvPicPr>
            <a:picLocks/>
          </p:cNvPicPr>
          <p:nvPr/>
        </p:nvPicPr>
        <p:blipFill>
          <a:blip r:embed="rId25" cstate="print">
            <a:extLst>
              <a:ext uri="{28A0092B-C50C-407E-A947-70E740481C1C}">
                <a14:useLocalDpi xmlns:a14="http://schemas.microsoft.com/office/drawing/2010/main" val="0"/>
              </a:ext>
            </a:extLst>
          </a:blip>
          <a:stretch>
            <a:fillRect/>
          </a:stretch>
        </p:blipFill>
        <p:spPr>
          <a:xfrm>
            <a:off x="7235428" y="5779500"/>
            <a:ext cx="411480" cy="310896"/>
          </a:xfrm>
          <a:prstGeom prst="rect">
            <a:avLst/>
          </a:prstGeom>
          <a:ln w="19050">
            <a:solidFill>
              <a:srgbClr val="FF0000"/>
            </a:solidFill>
          </a:ln>
        </p:spPr>
      </p:pic>
      <p:pic>
        <p:nvPicPr>
          <p:cNvPr id="140" name="Picture 139">
            <a:extLst>
              <a:ext uri="{FF2B5EF4-FFF2-40B4-BE49-F238E27FC236}">
                <a16:creationId xmlns:a16="http://schemas.microsoft.com/office/drawing/2014/main" id="{3EAE2561-CD0B-4E29-BB15-8273CF27291A}"/>
              </a:ext>
            </a:extLst>
          </p:cNvPr>
          <p:cNvPicPr>
            <a:picLocks/>
          </p:cNvPicPr>
          <p:nvPr/>
        </p:nvPicPr>
        <p:blipFill>
          <a:blip r:embed="rId26" cstate="print">
            <a:extLst>
              <a:ext uri="{28A0092B-C50C-407E-A947-70E740481C1C}">
                <a14:useLocalDpi xmlns:a14="http://schemas.microsoft.com/office/drawing/2010/main" val="0"/>
              </a:ext>
            </a:extLst>
          </a:blip>
          <a:stretch>
            <a:fillRect/>
          </a:stretch>
        </p:blipFill>
        <p:spPr>
          <a:xfrm>
            <a:off x="7126852" y="4353151"/>
            <a:ext cx="411480" cy="310896"/>
          </a:xfrm>
          <a:prstGeom prst="rect">
            <a:avLst/>
          </a:prstGeom>
          <a:ln w="19050">
            <a:solidFill>
              <a:srgbClr val="FFC000"/>
            </a:solidFill>
          </a:ln>
        </p:spPr>
      </p:pic>
      <p:pic>
        <p:nvPicPr>
          <p:cNvPr id="141" name="Picture 140">
            <a:extLst>
              <a:ext uri="{FF2B5EF4-FFF2-40B4-BE49-F238E27FC236}">
                <a16:creationId xmlns:a16="http://schemas.microsoft.com/office/drawing/2014/main" id="{5D7BB1AC-F155-407C-B410-902C82D62FD0}"/>
              </a:ext>
            </a:extLst>
          </p:cNvPr>
          <p:cNvPicPr>
            <a:picLocks/>
          </p:cNvPicPr>
          <p:nvPr/>
        </p:nvPicPr>
        <p:blipFill>
          <a:blip r:embed="rId27" cstate="print">
            <a:extLst>
              <a:ext uri="{28A0092B-C50C-407E-A947-70E740481C1C}">
                <a14:useLocalDpi xmlns:a14="http://schemas.microsoft.com/office/drawing/2010/main" val="0"/>
              </a:ext>
            </a:extLst>
          </a:blip>
          <a:stretch>
            <a:fillRect/>
          </a:stretch>
        </p:blipFill>
        <p:spPr>
          <a:xfrm>
            <a:off x="5732179" y="5363672"/>
            <a:ext cx="411480" cy="310896"/>
          </a:xfrm>
          <a:prstGeom prst="rect">
            <a:avLst/>
          </a:prstGeom>
          <a:ln w="19050">
            <a:solidFill>
              <a:srgbClr val="FFC000"/>
            </a:solidFill>
          </a:ln>
        </p:spPr>
      </p:pic>
      <p:pic>
        <p:nvPicPr>
          <p:cNvPr id="152" name="Picture 151">
            <a:extLst>
              <a:ext uri="{FF2B5EF4-FFF2-40B4-BE49-F238E27FC236}">
                <a16:creationId xmlns:a16="http://schemas.microsoft.com/office/drawing/2014/main" id="{2D56EA76-A989-490C-853A-B67FBA68A1D8}"/>
              </a:ext>
            </a:extLst>
          </p:cNvPr>
          <p:cNvPicPr>
            <a:picLocks/>
          </p:cNvPicPr>
          <p:nvPr/>
        </p:nvPicPr>
        <p:blipFill>
          <a:blip r:embed="rId28" cstate="print">
            <a:extLst>
              <a:ext uri="{28A0092B-C50C-407E-A947-70E740481C1C}">
                <a14:useLocalDpi xmlns:a14="http://schemas.microsoft.com/office/drawing/2010/main" val="0"/>
              </a:ext>
            </a:extLst>
          </a:blip>
          <a:stretch>
            <a:fillRect/>
          </a:stretch>
        </p:blipFill>
        <p:spPr>
          <a:xfrm>
            <a:off x="6592632" y="5231368"/>
            <a:ext cx="411480" cy="310896"/>
          </a:xfrm>
          <a:prstGeom prst="rect">
            <a:avLst/>
          </a:prstGeom>
          <a:ln w="19050">
            <a:solidFill>
              <a:srgbClr val="FFC000"/>
            </a:solidFill>
          </a:ln>
        </p:spPr>
      </p:pic>
      <p:pic>
        <p:nvPicPr>
          <p:cNvPr id="153" name="Picture 152">
            <a:extLst>
              <a:ext uri="{FF2B5EF4-FFF2-40B4-BE49-F238E27FC236}">
                <a16:creationId xmlns:a16="http://schemas.microsoft.com/office/drawing/2014/main" id="{012DFCE6-DE3D-40C9-B171-122710D8A9F1}"/>
              </a:ext>
            </a:extLst>
          </p:cNvPr>
          <p:cNvPicPr>
            <a:picLocks/>
          </p:cNvPicPr>
          <p:nvPr/>
        </p:nvPicPr>
        <p:blipFill>
          <a:blip r:embed="rId29" cstate="print">
            <a:extLst>
              <a:ext uri="{28A0092B-C50C-407E-A947-70E740481C1C}">
                <a14:useLocalDpi xmlns:a14="http://schemas.microsoft.com/office/drawing/2010/main" val="0"/>
              </a:ext>
            </a:extLst>
          </a:blip>
          <a:stretch>
            <a:fillRect/>
          </a:stretch>
        </p:blipFill>
        <p:spPr>
          <a:xfrm>
            <a:off x="5165548" y="5317765"/>
            <a:ext cx="411480" cy="310896"/>
          </a:xfrm>
          <a:prstGeom prst="rect">
            <a:avLst/>
          </a:prstGeom>
          <a:ln w="19050">
            <a:solidFill>
              <a:srgbClr val="FFC000"/>
            </a:solidFill>
          </a:ln>
        </p:spPr>
      </p:pic>
      <p:pic>
        <p:nvPicPr>
          <p:cNvPr id="154" name="Picture 153">
            <a:extLst>
              <a:ext uri="{FF2B5EF4-FFF2-40B4-BE49-F238E27FC236}">
                <a16:creationId xmlns:a16="http://schemas.microsoft.com/office/drawing/2014/main" id="{99831AC2-6994-4A41-8D5E-B0A0099B82F4}"/>
              </a:ext>
            </a:extLst>
          </p:cNvPr>
          <p:cNvPicPr>
            <a:picLocks/>
          </p:cNvPicPr>
          <p:nvPr/>
        </p:nvPicPr>
        <p:blipFill>
          <a:blip r:embed="rId30" cstate="print">
            <a:extLst>
              <a:ext uri="{28A0092B-C50C-407E-A947-70E740481C1C}">
                <a14:useLocalDpi xmlns:a14="http://schemas.microsoft.com/office/drawing/2010/main" val="0"/>
              </a:ext>
            </a:extLst>
          </a:blip>
          <a:stretch>
            <a:fillRect/>
          </a:stretch>
        </p:blipFill>
        <p:spPr>
          <a:xfrm>
            <a:off x="6037946" y="3913450"/>
            <a:ext cx="411480" cy="310896"/>
          </a:xfrm>
          <a:prstGeom prst="rect">
            <a:avLst/>
          </a:prstGeom>
          <a:ln w="19050">
            <a:solidFill>
              <a:srgbClr val="FFC000"/>
            </a:solidFill>
          </a:ln>
        </p:spPr>
      </p:pic>
      <p:pic>
        <p:nvPicPr>
          <p:cNvPr id="155" name="Picture 154">
            <a:extLst>
              <a:ext uri="{FF2B5EF4-FFF2-40B4-BE49-F238E27FC236}">
                <a16:creationId xmlns:a16="http://schemas.microsoft.com/office/drawing/2014/main" id="{74AB00E7-B83D-4D76-83DE-A315217A5545}"/>
              </a:ext>
            </a:extLst>
          </p:cNvPr>
          <p:cNvPicPr>
            <a:picLocks/>
          </p:cNvPicPr>
          <p:nvPr/>
        </p:nvPicPr>
        <p:blipFill>
          <a:blip r:embed="rId31" cstate="print">
            <a:extLst>
              <a:ext uri="{28A0092B-C50C-407E-A947-70E740481C1C}">
                <a14:useLocalDpi xmlns:a14="http://schemas.microsoft.com/office/drawing/2010/main" val="0"/>
              </a:ext>
            </a:extLst>
          </a:blip>
          <a:stretch>
            <a:fillRect/>
          </a:stretch>
        </p:blipFill>
        <p:spPr>
          <a:xfrm>
            <a:off x="5428878" y="4411172"/>
            <a:ext cx="411480" cy="310896"/>
          </a:xfrm>
          <a:prstGeom prst="rect">
            <a:avLst/>
          </a:prstGeom>
          <a:ln w="19050">
            <a:solidFill>
              <a:srgbClr val="FFC000"/>
            </a:solidFill>
          </a:ln>
        </p:spPr>
      </p:pic>
      <p:pic>
        <p:nvPicPr>
          <p:cNvPr id="156" name="Picture 155">
            <a:extLst>
              <a:ext uri="{FF2B5EF4-FFF2-40B4-BE49-F238E27FC236}">
                <a16:creationId xmlns:a16="http://schemas.microsoft.com/office/drawing/2014/main" id="{47E83AF1-E1AC-4E9E-852F-15CCA5D9BAD8}"/>
              </a:ext>
            </a:extLst>
          </p:cNvPr>
          <p:cNvPicPr>
            <a:picLocks/>
          </p:cNvPicPr>
          <p:nvPr/>
        </p:nvPicPr>
        <p:blipFill>
          <a:blip r:embed="rId32" cstate="print">
            <a:extLst>
              <a:ext uri="{28A0092B-C50C-407E-A947-70E740481C1C}">
                <a14:useLocalDpi xmlns:a14="http://schemas.microsoft.com/office/drawing/2010/main" val="0"/>
              </a:ext>
            </a:extLst>
          </a:blip>
          <a:stretch>
            <a:fillRect/>
          </a:stretch>
        </p:blipFill>
        <p:spPr>
          <a:xfrm>
            <a:off x="5254356" y="5751383"/>
            <a:ext cx="411480" cy="310896"/>
          </a:xfrm>
          <a:prstGeom prst="rect">
            <a:avLst/>
          </a:prstGeom>
          <a:ln w="19050">
            <a:solidFill>
              <a:srgbClr val="FFC000"/>
            </a:solidFill>
          </a:ln>
        </p:spPr>
      </p:pic>
      <p:pic>
        <p:nvPicPr>
          <p:cNvPr id="157" name="Picture 156">
            <a:extLst>
              <a:ext uri="{FF2B5EF4-FFF2-40B4-BE49-F238E27FC236}">
                <a16:creationId xmlns:a16="http://schemas.microsoft.com/office/drawing/2014/main" id="{2CF5F724-9F76-4806-91B1-BA086F991536}"/>
              </a:ext>
            </a:extLst>
          </p:cNvPr>
          <p:cNvPicPr>
            <a:picLocks/>
          </p:cNvPicPr>
          <p:nvPr/>
        </p:nvPicPr>
        <p:blipFill>
          <a:blip r:embed="rId33" cstate="print">
            <a:extLst>
              <a:ext uri="{28A0092B-C50C-407E-A947-70E740481C1C}">
                <a14:useLocalDpi xmlns:a14="http://schemas.microsoft.com/office/drawing/2010/main" val="0"/>
              </a:ext>
            </a:extLst>
          </a:blip>
          <a:stretch>
            <a:fillRect/>
          </a:stretch>
        </p:blipFill>
        <p:spPr>
          <a:xfrm>
            <a:off x="5904381" y="4753444"/>
            <a:ext cx="411480" cy="310896"/>
          </a:xfrm>
          <a:prstGeom prst="rect">
            <a:avLst/>
          </a:prstGeom>
          <a:ln w="19050">
            <a:solidFill>
              <a:srgbClr val="FFC000"/>
            </a:solidFill>
          </a:ln>
        </p:spPr>
      </p:pic>
      <p:pic>
        <p:nvPicPr>
          <p:cNvPr id="158" name="Picture 157">
            <a:extLst>
              <a:ext uri="{FF2B5EF4-FFF2-40B4-BE49-F238E27FC236}">
                <a16:creationId xmlns:a16="http://schemas.microsoft.com/office/drawing/2014/main" id="{0E406EF0-3014-4D9F-8F02-B1104371F4CE}"/>
              </a:ext>
            </a:extLst>
          </p:cNvPr>
          <p:cNvPicPr>
            <a:picLocks/>
          </p:cNvPicPr>
          <p:nvPr/>
        </p:nvPicPr>
        <p:blipFill>
          <a:blip r:embed="rId34" cstate="print">
            <a:extLst>
              <a:ext uri="{28A0092B-C50C-407E-A947-70E740481C1C}">
                <a14:useLocalDpi xmlns:a14="http://schemas.microsoft.com/office/drawing/2010/main" val="0"/>
              </a:ext>
            </a:extLst>
          </a:blip>
          <a:stretch>
            <a:fillRect/>
          </a:stretch>
        </p:blipFill>
        <p:spPr>
          <a:xfrm>
            <a:off x="6183624" y="4332689"/>
            <a:ext cx="411480" cy="314005"/>
          </a:xfrm>
          <a:prstGeom prst="rect">
            <a:avLst/>
          </a:prstGeom>
          <a:ln w="19050">
            <a:solidFill>
              <a:srgbClr val="FFC000"/>
            </a:solidFill>
          </a:ln>
        </p:spPr>
      </p:pic>
      <p:pic>
        <p:nvPicPr>
          <p:cNvPr id="77" name="Picture 76">
            <a:extLst>
              <a:ext uri="{FF2B5EF4-FFF2-40B4-BE49-F238E27FC236}">
                <a16:creationId xmlns:a16="http://schemas.microsoft.com/office/drawing/2014/main" id="{DB391244-CDB1-4850-BC04-B1045C23A282}"/>
              </a:ext>
            </a:extLst>
          </p:cNvPr>
          <p:cNvPicPr>
            <a:picLocks/>
          </p:cNvPicPr>
          <p:nvPr/>
        </p:nvPicPr>
        <p:blipFill>
          <a:blip r:embed="rId35" cstate="print">
            <a:extLst>
              <a:ext uri="{28A0092B-C50C-407E-A947-70E740481C1C}">
                <a14:useLocalDpi xmlns:a14="http://schemas.microsoft.com/office/drawing/2010/main" val="0"/>
              </a:ext>
            </a:extLst>
          </a:blip>
          <a:stretch>
            <a:fillRect/>
          </a:stretch>
        </p:blipFill>
        <p:spPr>
          <a:xfrm>
            <a:off x="8482676" y="2541585"/>
            <a:ext cx="411480" cy="310896"/>
          </a:xfrm>
          <a:prstGeom prst="rect">
            <a:avLst/>
          </a:prstGeom>
          <a:ln w="19050">
            <a:solidFill>
              <a:srgbClr val="7030A0"/>
            </a:solidFill>
          </a:ln>
        </p:spPr>
      </p:pic>
      <p:pic>
        <p:nvPicPr>
          <p:cNvPr id="78" name="Picture 77">
            <a:extLst>
              <a:ext uri="{FF2B5EF4-FFF2-40B4-BE49-F238E27FC236}">
                <a16:creationId xmlns:a16="http://schemas.microsoft.com/office/drawing/2014/main" id="{FF79670F-8434-4E64-88EF-0CFA4BF21AA4}"/>
              </a:ext>
            </a:extLst>
          </p:cNvPr>
          <p:cNvPicPr>
            <a:picLocks/>
          </p:cNvPicPr>
          <p:nvPr/>
        </p:nvPicPr>
        <p:blipFill>
          <a:blip r:embed="rId36" cstate="print">
            <a:extLst>
              <a:ext uri="{28A0092B-C50C-407E-A947-70E740481C1C}">
                <a14:useLocalDpi xmlns:a14="http://schemas.microsoft.com/office/drawing/2010/main" val="0"/>
              </a:ext>
            </a:extLst>
          </a:blip>
          <a:stretch>
            <a:fillRect/>
          </a:stretch>
        </p:blipFill>
        <p:spPr>
          <a:xfrm>
            <a:off x="8610600" y="3105833"/>
            <a:ext cx="411480" cy="310896"/>
          </a:xfrm>
          <a:prstGeom prst="rect">
            <a:avLst/>
          </a:prstGeom>
          <a:ln w="19050">
            <a:solidFill>
              <a:srgbClr val="7030A0"/>
            </a:solidFill>
          </a:ln>
        </p:spPr>
      </p:pic>
      <p:pic>
        <p:nvPicPr>
          <p:cNvPr id="81" name="Picture 80">
            <a:extLst>
              <a:ext uri="{FF2B5EF4-FFF2-40B4-BE49-F238E27FC236}">
                <a16:creationId xmlns:a16="http://schemas.microsoft.com/office/drawing/2014/main" id="{C3386193-33D8-4BB6-877B-63FB20CDDF35}"/>
              </a:ext>
            </a:extLst>
          </p:cNvPr>
          <p:cNvPicPr>
            <a:picLocks/>
          </p:cNvPicPr>
          <p:nvPr/>
        </p:nvPicPr>
        <p:blipFill>
          <a:blip r:embed="rId37" cstate="print">
            <a:extLst>
              <a:ext uri="{28A0092B-C50C-407E-A947-70E740481C1C}">
                <a14:useLocalDpi xmlns:a14="http://schemas.microsoft.com/office/drawing/2010/main" val="0"/>
              </a:ext>
            </a:extLst>
          </a:blip>
          <a:stretch>
            <a:fillRect/>
          </a:stretch>
        </p:blipFill>
        <p:spPr>
          <a:xfrm>
            <a:off x="8498659" y="3925154"/>
            <a:ext cx="411480" cy="310896"/>
          </a:xfrm>
          <a:prstGeom prst="rect">
            <a:avLst/>
          </a:prstGeom>
          <a:ln w="19050">
            <a:solidFill>
              <a:srgbClr val="7030A0"/>
            </a:solidFill>
          </a:ln>
        </p:spPr>
      </p:pic>
      <p:pic>
        <p:nvPicPr>
          <p:cNvPr id="82" name="Picture 81">
            <a:extLst>
              <a:ext uri="{FF2B5EF4-FFF2-40B4-BE49-F238E27FC236}">
                <a16:creationId xmlns:a16="http://schemas.microsoft.com/office/drawing/2014/main" id="{AC2ABCF1-A936-479E-AF0F-E51154372CA2}"/>
              </a:ext>
            </a:extLst>
          </p:cNvPr>
          <p:cNvPicPr>
            <a:picLocks/>
          </p:cNvPicPr>
          <p:nvPr/>
        </p:nvPicPr>
        <p:blipFill>
          <a:blip r:embed="rId38" cstate="print">
            <a:extLst>
              <a:ext uri="{28A0092B-C50C-407E-A947-70E740481C1C}">
                <a14:useLocalDpi xmlns:a14="http://schemas.microsoft.com/office/drawing/2010/main" val="0"/>
              </a:ext>
            </a:extLst>
          </a:blip>
          <a:stretch>
            <a:fillRect/>
          </a:stretch>
        </p:blipFill>
        <p:spPr>
          <a:xfrm>
            <a:off x="5377718" y="2668666"/>
            <a:ext cx="411480" cy="310896"/>
          </a:xfrm>
          <a:prstGeom prst="rect">
            <a:avLst/>
          </a:prstGeom>
          <a:ln w="19050">
            <a:solidFill>
              <a:srgbClr val="7030A0"/>
            </a:solidFill>
          </a:ln>
        </p:spPr>
      </p:pic>
      <p:pic>
        <p:nvPicPr>
          <p:cNvPr id="83" name="Picture 82">
            <a:extLst>
              <a:ext uri="{FF2B5EF4-FFF2-40B4-BE49-F238E27FC236}">
                <a16:creationId xmlns:a16="http://schemas.microsoft.com/office/drawing/2014/main" id="{E4C898DB-8A89-418A-A979-A9892EC59C9B}"/>
              </a:ext>
            </a:extLst>
          </p:cNvPr>
          <p:cNvPicPr>
            <a:picLocks/>
          </p:cNvPicPr>
          <p:nvPr/>
        </p:nvPicPr>
        <p:blipFill>
          <a:blip r:embed="rId39" cstate="print">
            <a:extLst>
              <a:ext uri="{28A0092B-C50C-407E-A947-70E740481C1C}">
                <a14:useLocalDpi xmlns:a14="http://schemas.microsoft.com/office/drawing/2010/main" val="0"/>
              </a:ext>
            </a:extLst>
          </a:blip>
          <a:stretch>
            <a:fillRect/>
          </a:stretch>
        </p:blipFill>
        <p:spPr>
          <a:xfrm>
            <a:off x="7954183" y="2337013"/>
            <a:ext cx="411480" cy="310896"/>
          </a:xfrm>
          <a:prstGeom prst="rect">
            <a:avLst/>
          </a:prstGeom>
          <a:ln w="19050">
            <a:solidFill>
              <a:srgbClr val="7030A0"/>
            </a:solidFill>
          </a:ln>
        </p:spPr>
      </p:pic>
      <p:pic>
        <p:nvPicPr>
          <p:cNvPr id="84" name="Picture 83">
            <a:extLst>
              <a:ext uri="{FF2B5EF4-FFF2-40B4-BE49-F238E27FC236}">
                <a16:creationId xmlns:a16="http://schemas.microsoft.com/office/drawing/2014/main" id="{57871205-6BF0-410C-B821-D4336D951B80}"/>
              </a:ext>
            </a:extLst>
          </p:cNvPr>
          <p:cNvPicPr>
            <a:picLocks/>
          </p:cNvPicPr>
          <p:nvPr/>
        </p:nvPicPr>
        <p:blipFill>
          <a:blip r:embed="rId40" cstate="print">
            <a:extLst>
              <a:ext uri="{28A0092B-C50C-407E-A947-70E740481C1C}">
                <a14:useLocalDpi xmlns:a14="http://schemas.microsoft.com/office/drawing/2010/main" val="0"/>
              </a:ext>
            </a:extLst>
          </a:blip>
          <a:stretch>
            <a:fillRect/>
          </a:stretch>
        </p:blipFill>
        <p:spPr>
          <a:xfrm>
            <a:off x="8030383" y="3335596"/>
            <a:ext cx="411480" cy="310896"/>
          </a:xfrm>
          <a:prstGeom prst="rect">
            <a:avLst/>
          </a:prstGeom>
          <a:ln w="19050">
            <a:solidFill>
              <a:srgbClr val="7030A0"/>
            </a:solidFill>
          </a:ln>
        </p:spPr>
      </p:pic>
      <p:pic>
        <p:nvPicPr>
          <p:cNvPr id="85" name="Picture 84">
            <a:extLst>
              <a:ext uri="{FF2B5EF4-FFF2-40B4-BE49-F238E27FC236}">
                <a16:creationId xmlns:a16="http://schemas.microsoft.com/office/drawing/2014/main" id="{C1634568-15A8-45C8-A891-5DAB070A8680}"/>
              </a:ext>
            </a:extLst>
          </p:cNvPr>
          <p:cNvPicPr>
            <a:picLocks/>
          </p:cNvPicPr>
          <p:nvPr/>
        </p:nvPicPr>
        <p:blipFill>
          <a:blip r:embed="rId41" cstate="print">
            <a:extLst>
              <a:ext uri="{28A0092B-C50C-407E-A947-70E740481C1C}">
                <a14:useLocalDpi xmlns:a14="http://schemas.microsoft.com/office/drawing/2010/main" val="0"/>
              </a:ext>
            </a:extLst>
          </a:blip>
          <a:stretch>
            <a:fillRect/>
          </a:stretch>
        </p:blipFill>
        <p:spPr>
          <a:xfrm>
            <a:off x="6858833" y="2792968"/>
            <a:ext cx="411480" cy="310896"/>
          </a:xfrm>
          <a:prstGeom prst="rect">
            <a:avLst/>
          </a:prstGeom>
          <a:ln w="19050">
            <a:solidFill>
              <a:srgbClr val="7030A0"/>
            </a:solidFill>
          </a:ln>
        </p:spPr>
      </p:pic>
      <p:pic>
        <p:nvPicPr>
          <p:cNvPr id="86" name="Picture 85">
            <a:extLst>
              <a:ext uri="{FF2B5EF4-FFF2-40B4-BE49-F238E27FC236}">
                <a16:creationId xmlns:a16="http://schemas.microsoft.com/office/drawing/2014/main" id="{60C2FEDD-A8AA-44B3-868A-AB46489724E0}"/>
              </a:ext>
            </a:extLst>
          </p:cNvPr>
          <p:cNvPicPr>
            <a:picLocks/>
          </p:cNvPicPr>
          <p:nvPr/>
        </p:nvPicPr>
        <p:blipFill>
          <a:blip r:embed="rId42" cstate="print">
            <a:extLst>
              <a:ext uri="{28A0092B-C50C-407E-A947-70E740481C1C}">
                <a14:useLocalDpi xmlns:a14="http://schemas.microsoft.com/office/drawing/2010/main" val="0"/>
              </a:ext>
            </a:extLst>
          </a:blip>
          <a:stretch>
            <a:fillRect/>
          </a:stretch>
        </p:blipFill>
        <p:spPr>
          <a:xfrm>
            <a:off x="6219535" y="2680337"/>
            <a:ext cx="411480" cy="310896"/>
          </a:xfrm>
          <a:prstGeom prst="rect">
            <a:avLst/>
          </a:prstGeom>
          <a:ln w="19050">
            <a:solidFill>
              <a:srgbClr val="7030A0"/>
            </a:solidFill>
          </a:ln>
        </p:spPr>
      </p:pic>
      <p:pic>
        <p:nvPicPr>
          <p:cNvPr id="87" name="Picture 86">
            <a:extLst>
              <a:ext uri="{FF2B5EF4-FFF2-40B4-BE49-F238E27FC236}">
                <a16:creationId xmlns:a16="http://schemas.microsoft.com/office/drawing/2014/main" id="{98C38E18-72F7-45B0-8B77-B914D0AE08DF}"/>
              </a:ext>
            </a:extLst>
          </p:cNvPr>
          <p:cNvPicPr>
            <a:picLocks/>
          </p:cNvPicPr>
          <p:nvPr/>
        </p:nvPicPr>
        <p:blipFill>
          <a:blip r:embed="rId43" cstate="print">
            <a:extLst>
              <a:ext uri="{28A0092B-C50C-407E-A947-70E740481C1C}">
                <a14:useLocalDpi xmlns:a14="http://schemas.microsoft.com/office/drawing/2010/main" val="0"/>
              </a:ext>
            </a:extLst>
          </a:blip>
          <a:stretch>
            <a:fillRect/>
          </a:stretch>
        </p:blipFill>
        <p:spPr>
          <a:xfrm>
            <a:off x="6765461" y="2297713"/>
            <a:ext cx="411480" cy="310896"/>
          </a:xfrm>
          <a:prstGeom prst="rect">
            <a:avLst/>
          </a:prstGeom>
          <a:ln w="19050">
            <a:solidFill>
              <a:srgbClr val="7030A0"/>
            </a:solidFill>
          </a:ln>
        </p:spPr>
      </p:pic>
      <p:pic>
        <p:nvPicPr>
          <p:cNvPr id="6" name="Picture 5">
            <a:extLst>
              <a:ext uri="{FF2B5EF4-FFF2-40B4-BE49-F238E27FC236}">
                <a16:creationId xmlns:a16="http://schemas.microsoft.com/office/drawing/2014/main" id="{AB7C1706-4B3A-4754-887E-639A5A14834B}"/>
              </a:ext>
            </a:extLst>
          </p:cNvPr>
          <p:cNvPicPr>
            <a:picLocks/>
          </p:cNvPicPr>
          <p:nvPr/>
        </p:nvPicPr>
        <p:blipFill>
          <a:blip r:embed="rId44" cstate="print">
            <a:extLst>
              <a:ext uri="{28A0092B-C50C-407E-A947-70E740481C1C}">
                <a14:useLocalDpi xmlns:a14="http://schemas.microsoft.com/office/drawing/2010/main" val="0"/>
              </a:ext>
            </a:extLst>
          </a:blip>
          <a:stretch>
            <a:fillRect/>
          </a:stretch>
        </p:blipFill>
        <p:spPr>
          <a:xfrm>
            <a:off x="8082145" y="5762669"/>
            <a:ext cx="411480" cy="310896"/>
          </a:xfrm>
          <a:prstGeom prst="rect">
            <a:avLst/>
          </a:prstGeom>
          <a:ln w="19050">
            <a:solidFill>
              <a:srgbClr val="00B050"/>
            </a:solidFill>
          </a:ln>
        </p:spPr>
      </p:pic>
      <p:pic>
        <p:nvPicPr>
          <p:cNvPr id="8" name="Picture 7">
            <a:extLst>
              <a:ext uri="{FF2B5EF4-FFF2-40B4-BE49-F238E27FC236}">
                <a16:creationId xmlns:a16="http://schemas.microsoft.com/office/drawing/2014/main" id="{8B2A299A-EA1A-473E-B6C8-64706EFC62E8}"/>
              </a:ext>
            </a:extLst>
          </p:cNvPr>
          <p:cNvPicPr>
            <a:picLocks/>
          </p:cNvPicPr>
          <p:nvPr/>
        </p:nvPicPr>
        <p:blipFill>
          <a:blip r:embed="rId45" cstate="print">
            <a:extLst>
              <a:ext uri="{28A0092B-C50C-407E-A947-70E740481C1C}">
                <a14:useLocalDpi xmlns:a14="http://schemas.microsoft.com/office/drawing/2010/main" val="0"/>
              </a:ext>
            </a:extLst>
          </a:blip>
          <a:stretch>
            <a:fillRect/>
          </a:stretch>
        </p:blipFill>
        <p:spPr>
          <a:xfrm>
            <a:off x="8610600" y="5234047"/>
            <a:ext cx="411480" cy="310896"/>
          </a:xfrm>
          <a:prstGeom prst="rect">
            <a:avLst/>
          </a:prstGeom>
          <a:ln w="19050">
            <a:solidFill>
              <a:srgbClr val="00B050"/>
            </a:solidFill>
          </a:ln>
        </p:spPr>
      </p:pic>
      <p:pic>
        <p:nvPicPr>
          <p:cNvPr id="10" name="Picture 9">
            <a:extLst>
              <a:ext uri="{FF2B5EF4-FFF2-40B4-BE49-F238E27FC236}">
                <a16:creationId xmlns:a16="http://schemas.microsoft.com/office/drawing/2014/main" id="{3102760E-C3C8-4914-A896-8863EFFD029E}"/>
              </a:ext>
            </a:extLst>
          </p:cNvPr>
          <p:cNvPicPr>
            <a:picLocks/>
          </p:cNvPicPr>
          <p:nvPr/>
        </p:nvPicPr>
        <p:blipFill>
          <a:blip r:embed="rId46" cstate="print">
            <a:extLst>
              <a:ext uri="{28A0092B-C50C-407E-A947-70E740481C1C}">
                <a14:useLocalDpi xmlns:a14="http://schemas.microsoft.com/office/drawing/2010/main" val="0"/>
              </a:ext>
            </a:extLst>
          </a:blip>
          <a:stretch>
            <a:fillRect/>
          </a:stretch>
        </p:blipFill>
        <p:spPr>
          <a:xfrm>
            <a:off x="6559721" y="5674568"/>
            <a:ext cx="411480" cy="310896"/>
          </a:xfrm>
          <a:prstGeom prst="rect">
            <a:avLst/>
          </a:prstGeom>
          <a:ln w="19050">
            <a:solidFill>
              <a:srgbClr val="00B050"/>
            </a:solidFill>
          </a:ln>
        </p:spPr>
      </p:pic>
      <p:pic>
        <p:nvPicPr>
          <p:cNvPr id="12" name="Picture 11">
            <a:extLst>
              <a:ext uri="{FF2B5EF4-FFF2-40B4-BE49-F238E27FC236}">
                <a16:creationId xmlns:a16="http://schemas.microsoft.com/office/drawing/2014/main" id="{A58B0EC5-A1C5-421D-AD4B-22324FB23B34}"/>
              </a:ext>
            </a:extLst>
          </p:cNvPr>
          <p:cNvPicPr>
            <a:picLocks/>
          </p:cNvPicPr>
          <p:nvPr/>
        </p:nvPicPr>
        <p:blipFill>
          <a:blip r:embed="rId47" cstate="print">
            <a:extLst>
              <a:ext uri="{28A0092B-C50C-407E-A947-70E740481C1C}">
                <a14:useLocalDpi xmlns:a14="http://schemas.microsoft.com/office/drawing/2010/main" val="0"/>
              </a:ext>
            </a:extLst>
          </a:blip>
          <a:stretch>
            <a:fillRect/>
          </a:stretch>
        </p:blipFill>
        <p:spPr>
          <a:xfrm>
            <a:off x="7813976" y="5280839"/>
            <a:ext cx="411480" cy="310896"/>
          </a:xfrm>
          <a:prstGeom prst="rect">
            <a:avLst/>
          </a:prstGeom>
          <a:ln w="19050">
            <a:solidFill>
              <a:srgbClr val="00B050"/>
            </a:solidFill>
          </a:ln>
        </p:spPr>
      </p:pic>
      <p:pic>
        <p:nvPicPr>
          <p:cNvPr id="14" name="Picture 13">
            <a:extLst>
              <a:ext uri="{FF2B5EF4-FFF2-40B4-BE49-F238E27FC236}">
                <a16:creationId xmlns:a16="http://schemas.microsoft.com/office/drawing/2014/main" id="{F710BED8-6C55-4DF0-82AD-70838D1BA633}"/>
              </a:ext>
            </a:extLst>
          </p:cNvPr>
          <p:cNvPicPr>
            <a:picLocks/>
          </p:cNvPicPr>
          <p:nvPr/>
        </p:nvPicPr>
        <p:blipFill>
          <a:blip r:embed="rId48" cstate="print">
            <a:extLst>
              <a:ext uri="{28A0092B-C50C-407E-A947-70E740481C1C}">
                <a14:useLocalDpi xmlns:a14="http://schemas.microsoft.com/office/drawing/2010/main" val="0"/>
              </a:ext>
            </a:extLst>
          </a:blip>
          <a:stretch>
            <a:fillRect/>
          </a:stretch>
        </p:blipFill>
        <p:spPr>
          <a:xfrm>
            <a:off x="7656211" y="2845014"/>
            <a:ext cx="411480" cy="310896"/>
          </a:xfrm>
          <a:prstGeom prst="rect">
            <a:avLst/>
          </a:prstGeom>
          <a:ln w="19050">
            <a:solidFill>
              <a:srgbClr val="00B050"/>
            </a:solidFill>
          </a:ln>
        </p:spPr>
      </p:pic>
      <p:pic>
        <p:nvPicPr>
          <p:cNvPr id="16" name="Picture 15">
            <a:extLst>
              <a:ext uri="{FF2B5EF4-FFF2-40B4-BE49-F238E27FC236}">
                <a16:creationId xmlns:a16="http://schemas.microsoft.com/office/drawing/2014/main" id="{2844AFC2-F4E4-41CA-B8C8-AB8BD3B7FC0D}"/>
              </a:ext>
            </a:extLst>
          </p:cNvPr>
          <p:cNvPicPr>
            <a:picLocks/>
          </p:cNvPicPr>
          <p:nvPr/>
        </p:nvPicPr>
        <p:blipFill>
          <a:blip r:embed="rId49" cstate="print">
            <a:extLst>
              <a:ext uri="{28A0092B-C50C-407E-A947-70E740481C1C}">
                <a14:useLocalDpi xmlns:a14="http://schemas.microsoft.com/office/drawing/2010/main" val="0"/>
              </a:ext>
            </a:extLst>
          </a:blip>
          <a:stretch>
            <a:fillRect/>
          </a:stretch>
        </p:blipFill>
        <p:spPr>
          <a:xfrm>
            <a:off x="8558315" y="4593706"/>
            <a:ext cx="411480" cy="310896"/>
          </a:xfrm>
          <a:prstGeom prst="rect">
            <a:avLst/>
          </a:prstGeom>
          <a:ln w="19050">
            <a:solidFill>
              <a:srgbClr val="00B050"/>
            </a:solidFill>
          </a:ln>
        </p:spPr>
      </p:pic>
      <p:pic>
        <p:nvPicPr>
          <p:cNvPr id="18" name="Picture 17">
            <a:extLst>
              <a:ext uri="{FF2B5EF4-FFF2-40B4-BE49-F238E27FC236}">
                <a16:creationId xmlns:a16="http://schemas.microsoft.com/office/drawing/2014/main" id="{3555F8F1-CAB8-45D9-9479-878EFD240C97}"/>
              </a:ext>
            </a:extLst>
          </p:cNvPr>
          <p:cNvPicPr>
            <a:picLocks/>
          </p:cNvPicPr>
          <p:nvPr/>
        </p:nvPicPr>
        <p:blipFill>
          <a:blip r:embed="rId50" cstate="print">
            <a:extLst>
              <a:ext uri="{28A0092B-C50C-407E-A947-70E740481C1C}">
                <a14:useLocalDpi xmlns:a14="http://schemas.microsoft.com/office/drawing/2010/main" val="0"/>
              </a:ext>
            </a:extLst>
          </a:blip>
          <a:stretch>
            <a:fillRect/>
          </a:stretch>
        </p:blipFill>
        <p:spPr>
          <a:xfrm>
            <a:off x="8610600" y="5739754"/>
            <a:ext cx="411480" cy="310896"/>
          </a:xfrm>
          <a:prstGeom prst="rect">
            <a:avLst/>
          </a:prstGeom>
          <a:ln w="19050">
            <a:solidFill>
              <a:srgbClr val="00B050"/>
            </a:solidFill>
          </a:ln>
        </p:spPr>
      </p:pic>
      <p:pic>
        <p:nvPicPr>
          <p:cNvPr id="20" name="Picture 19">
            <a:extLst>
              <a:ext uri="{FF2B5EF4-FFF2-40B4-BE49-F238E27FC236}">
                <a16:creationId xmlns:a16="http://schemas.microsoft.com/office/drawing/2014/main" id="{8F5035A8-73F5-44BE-8757-B9414C0C6BF7}"/>
              </a:ext>
            </a:extLst>
          </p:cNvPr>
          <p:cNvPicPr>
            <a:picLocks/>
          </p:cNvPicPr>
          <p:nvPr/>
        </p:nvPicPr>
        <p:blipFill>
          <a:blip r:embed="rId51" cstate="print">
            <a:extLst>
              <a:ext uri="{28A0092B-C50C-407E-A947-70E740481C1C}">
                <a14:useLocalDpi xmlns:a14="http://schemas.microsoft.com/office/drawing/2010/main" val="0"/>
              </a:ext>
            </a:extLst>
          </a:blip>
          <a:stretch>
            <a:fillRect/>
          </a:stretch>
        </p:blipFill>
        <p:spPr>
          <a:xfrm>
            <a:off x="5849939" y="2261098"/>
            <a:ext cx="411480" cy="310896"/>
          </a:xfrm>
          <a:prstGeom prst="rect">
            <a:avLst/>
          </a:prstGeom>
          <a:ln w="19050">
            <a:solidFill>
              <a:srgbClr val="00B050"/>
            </a:solidFill>
          </a:ln>
        </p:spPr>
      </p:pic>
      <p:pic>
        <p:nvPicPr>
          <p:cNvPr id="22" name="Picture 21">
            <a:extLst>
              <a:ext uri="{FF2B5EF4-FFF2-40B4-BE49-F238E27FC236}">
                <a16:creationId xmlns:a16="http://schemas.microsoft.com/office/drawing/2014/main" id="{9085A080-0454-4ADF-806A-19140FAE7051}"/>
              </a:ext>
            </a:extLst>
          </p:cNvPr>
          <p:cNvPicPr>
            <a:picLocks/>
          </p:cNvPicPr>
          <p:nvPr/>
        </p:nvPicPr>
        <p:blipFill>
          <a:blip r:embed="rId52" cstate="print">
            <a:extLst>
              <a:ext uri="{28A0092B-C50C-407E-A947-70E740481C1C}">
                <a14:useLocalDpi xmlns:a14="http://schemas.microsoft.com/office/drawing/2010/main" val="0"/>
              </a:ext>
            </a:extLst>
          </a:blip>
          <a:stretch>
            <a:fillRect/>
          </a:stretch>
        </p:blipFill>
        <p:spPr>
          <a:xfrm>
            <a:off x="5974526" y="5790368"/>
            <a:ext cx="411480" cy="310896"/>
          </a:xfrm>
          <a:prstGeom prst="rect">
            <a:avLst/>
          </a:prstGeom>
          <a:ln w="19050">
            <a:solidFill>
              <a:srgbClr val="00B050"/>
            </a:solidFill>
          </a:ln>
        </p:spPr>
      </p:pic>
      <p:sp>
        <p:nvSpPr>
          <p:cNvPr id="2" name="Slide Number Placeholder 1"/>
          <p:cNvSpPr>
            <a:spLocks noGrp="1"/>
          </p:cNvSpPr>
          <p:nvPr>
            <p:ph type="sldNum" sz="quarter" idx="12"/>
          </p:nvPr>
        </p:nvSpPr>
        <p:spPr/>
        <p:txBody>
          <a:bodyPr/>
          <a:lstStyle/>
          <a:p>
            <a:fld id="{541668AA-79AC-4DC8-A911-BC1DB94E86F8}" type="slidenum">
              <a:rPr lang="en-US" smtClean="0"/>
              <a:pPr/>
              <a:t>6</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500"/>
                                        <p:tgtEl>
                                          <p:spTgt spid="106"/>
                                        </p:tgtEl>
                                      </p:cBhvr>
                                    </p:animEffect>
                                  </p:childTnLst>
                                </p:cTn>
                              </p:par>
                              <p:par>
                                <p:cTn id="20" presetID="10" presetClass="entr" presetSubtype="0" fill="hold" nodeType="with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par>
                                <p:cTn id="23" presetID="10" presetClass="entr" presetSubtype="0" fill="hold" nodeType="with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fade">
                                      <p:cBhvr>
                                        <p:cTn id="25" dur="500"/>
                                        <p:tgtEl>
                                          <p:spTgt spid="108"/>
                                        </p:tgtEl>
                                      </p:cBhvr>
                                    </p:animEffect>
                                  </p:childTnLst>
                                </p:cTn>
                              </p:par>
                              <p:par>
                                <p:cTn id="26" presetID="10" presetClass="entr" presetSubtype="0" fill="hold"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par>
                                <p:cTn id="29" presetID="10"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ntr" presetSubtype="0"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500"/>
                                        <p:tgtEl>
                                          <p:spTgt spid="116"/>
                                        </p:tgtEl>
                                      </p:cBhvr>
                                    </p:animEffect>
                                  </p:childTnLst>
                                </p:cTn>
                              </p:par>
                              <p:par>
                                <p:cTn id="35" presetID="10" presetClass="entr" presetSubtype="0" fill="hold" nodeType="with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500"/>
                                        <p:tgtEl>
                                          <p:spTgt spid="118"/>
                                        </p:tgtEl>
                                      </p:cBhvr>
                                    </p:animEffect>
                                  </p:childTnLst>
                                </p:cTn>
                              </p:par>
                              <p:par>
                                <p:cTn id="38" presetID="10" presetClass="entr" presetSubtype="0" fill="hold" nodeType="with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500"/>
                                        <p:tgtEl>
                                          <p:spTgt spid="117"/>
                                        </p:tgtEl>
                                      </p:cBhvr>
                                    </p:animEffect>
                                  </p:childTnLst>
                                </p:cTn>
                              </p:par>
                              <p:par>
                                <p:cTn id="41" presetID="10" presetClass="entr" presetSubtype="0" fill="hold"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3"/>
                                        </p:tgtEl>
                                        <p:attrNameLst>
                                          <p:attrName>style.visibility</p:attrName>
                                        </p:attrNameLst>
                                      </p:cBhvr>
                                      <p:to>
                                        <p:strVal val="visible"/>
                                      </p:to>
                                    </p:set>
                                    <p:animEffect transition="in" filter="fade">
                                      <p:cBhvr>
                                        <p:cTn id="46" dur="2000"/>
                                        <p:tgtEl>
                                          <p:spTgt spid="19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fade">
                                      <p:cBhvr>
                                        <p:cTn id="51" dur="500"/>
                                        <p:tgtEl>
                                          <p:spTgt spid="120"/>
                                        </p:tgtEl>
                                      </p:cBhvr>
                                    </p:animEffect>
                                  </p:childTnLst>
                                </p:cTn>
                              </p:par>
                              <p:par>
                                <p:cTn id="52" presetID="10" presetClass="entr" presetSubtype="0" fill="hold" nodeType="withEffect">
                                  <p:stCondLst>
                                    <p:cond delay="0"/>
                                  </p:stCondLst>
                                  <p:childTnLst>
                                    <p:set>
                                      <p:cBhvr>
                                        <p:cTn id="53" dur="1" fill="hold">
                                          <p:stCondLst>
                                            <p:cond delay="0"/>
                                          </p:stCondLst>
                                        </p:cTn>
                                        <p:tgtEl>
                                          <p:spTgt spid="122"/>
                                        </p:tgtEl>
                                        <p:attrNameLst>
                                          <p:attrName>style.visibility</p:attrName>
                                        </p:attrNameLst>
                                      </p:cBhvr>
                                      <p:to>
                                        <p:strVal val="visible"/>
                                      </p:to>
                                    </p:set>
                                    <p:animEffect transition="in" filter="fade">
                                      <p:cBhvr>
                                        <p:cTn id="54" dur="500"/>
                                        <p:tgtEl>
                                          <p:spTgt spid="122"/>
                                        </p:tgtEl>
                                      </p:cBhvr>
                                    </p:animEffect>
                                  </p:childTnLst>
                                </p:cTn>
                              </p:par>
                              <p:par>
                                <p:cTn id="55" presetID="10" presetClass="entr" presetSubtype="0" fill="hold" nodeType="withEffect">
                                  <p:stCondLst>
                                    <p:cond delay="0"/>
                                  </p:stCondLst>
                                  <p:childTnLst>
                                    <p:set>
                                      <p:cBhvr>
                                        <p:cTn id="56" dur="1" fill="hold">
                                          <p:stCondLst>
                                            <p:cond delay="0"/>
                                          </p:stCondLst>
                                        </p:cTn>
                                        <p:tgtEl>
                                          <p:spTgt spid="121"/>
                                        </p:tgtEl>
                                        <p:attrNameLst>
                                          <p:attrName>style.visibility</p:attrName>
                                        </p:attrNameLst>
                                      </p:cBhvr>
                                      <p:to>
                                        <p:strVal val="visible"/>
                                      </p:to>
                                    </p:set>
                                    <p:animEffect transition="in" filter="fade">
                                      <p:cBhvr>
                                        <p:cTn id="57" dur="500"/>
                                        <p:tgtEl>
                                          <p:spTgt spid="121"/>
                                        </p:tgtEl>
                                      </p:cBhvr>
                                    </p:animEffect>
                                  </p:childTnLst>
                                </p:cTn>
                              </p:par>
                              <p:par>
                                <p:cTn id="58" presetID="10" presetClass="entr" presetSubtype="0"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fade">
                                      <p:cBhvr>
                                        <p:cTn id="60" dur="500"/>
                                        <p:tgtEl>
                                          <p:spTgt spid="123"/>
                                        </p:tgtEl>
                                      </p:cBhvr>
                                    </p:animEffect>
                                  </p:childTnLst>
                                </p:cTn>
                              </p:par>
                              <p:par>
                                <p:cTn id="61" presetID="10" presetClass="entr" presetSubtype="0" fill="hold" nodeType="withEffect">
                                  <p:stCondLst>
                                    <p:cond delay="0"/>
                                  </p:stCondLst>
                                  <p:childTnLst>
                                    <p:set>
                                      <p:cBhvr>
                                        <p:cTn id="62" dur="1" fill="hold">
                                          <p:stCondLst>
                                            <p:cond delay="0"/>
                                          </p:stCondLst>
                                        </p:cTn>
                                        <p:tgtEl>
                                          <p:spTgt spid="140"/>
                                        </p:tgtEl>
                                        <p:attrNameLst>
                                          <p:attrName>style.visibility</p:attrName>
                                        </p:attrNameLst>
                                      </p:cBhvr>
                                      <p:to>
                                        <p:strVal val="visible"/>
                                      </p:to>
                                    </p:set>
                                    <p:animEffect transition="in" filter="fade">
                                      <p:cBhvr>
                                        <p:cTn id="63" dur="500"/>
                                        <p:tgtEl>
                                          <p:spTgt spid="140"/>
                                        </p:tgtEl>
                                      </p:cBhvr>
                                    </p:animEffect>
                                  </p:childTnLst>
                                </p:cTn>
                              </p:par>
                              <p:par>
                                <p:cTn id="64" presetID="10" presetClass="entr" presetSubtype="0" fill="hold" nodeType="withEffect">
                                  <p:stCondLst>
                                    <p:cond delay="0"/>
                                  </p:stCondLst>
                                  <p:childTnLst>
                                    <p:set>
                                      <p:cBhvr>
                                        <p:cTn id="65" dur="1" fill="hold">
                                          <p:stCondLst>
                                            <p:cond delay="0"/>
                                          </p:stCondLst>
                                        </p:cTn>
                                        <p:tgtEl>
                                          <p:spTgt spid="141"/>
                                        </p:tgtEl>
                                        <p:attrNameLst>
                                          <p:attrName>style.visibility</p:attrName>
                                        </p:attrNameLst>
                                      </p:cBhvr>
                                      <p:to>
                                        <p:strVal val="visible"/>
                                      </p:to>
                                    </p:set>
                                    <p:animEffect transition="in" filter="fade">
                                      <p:cBhvr>
                                        <p:cTn id="66" dur="500"/>
                                        <p:tgtEl>
                                          <p:spTgt spid="141"/>
                                        </p:tgtEl>
                                      </p:cBhvr>
                                    </p:animEffect>
                                  </p:childTnLst>
                                </p:cTn>
                              </p:par>
                              <p:par>
                                <p:cTn id="67" presetID="10" presetClass="entr" presetSubtype="0" fill="hold" nodeType="withEffect">
                                  <p:stCondLst>
                                    <p:cond delay="0"/>
                                  </p:stCondLst>
                                  <p:childTnLst>
                                    <p:set>
                                      <p:cBhvr>
                                        <p:cTn id="68" dur="1" fill="hold">
                                          <p:stCondLst>
                                            <p:cond delay="0"/>
                                          </p:stCondLst>
                                        </p:cTn>
                                        <p:tgtEl>
                                          <p:spTgt spid="152"/>
                                        </p:tgtEl>
                                        <p:attrNameLst>
                                          <p:attrName>style.visibility</p:attrName>
                                        </p:attrNameLst>
                                      </p:cBhvr>
                                      <p:to>
                                        <p:strVal val="visible"/>
                                      </p:to>
                                    </p:set>
                                    <p:animEffect transition="in" filter="fade">
                                      <p:cBhvr>
                                        <p:cTn id="69" dur="500"/>
                                        <p:tgtEl>
                                          <p:spTgt spid="152"/>
                                        </p:tgtEl>
                                      </p:cBhvr>
                                    </p:animEffect>
                                  </p:childTnLst>
                                </p:cTn>
                              </p:par>
                              <p:par>
                                <p:cTn id="70" presetID="10" presetClass="entr" presetSubtype="0" fill="hold" nodeType="withEffect">
                                  <p:stCondLst>
                                    <p:cond delay="0"/>
                                  </p:stCondLst>
                                  <p:childTnLst>
                                    <p:set>
                                      <p:cBhvr>
                                        <p:cTn id="71" dur="1" fill="hold">
                                          <p:stCondLst>
                                            <p:cond delay="0"/>
                                          </p:stCondLst>
                                        </p:cTn>
                                        <p:tgtEl>
                                          <p:spTgt spid="153"/>
                                        </p:tgtEl>
                                        <p:attrNameLst>
                                          <p:attrName>style.visibility</p:attrName>
                                        </p:attrNameLst>
                                      </p:cBhvr>
                                      <p:to>
                                        <p:strVal val="visible"/>
                                      </p:to>
                                    </p:set>
                                    <p:animEffect transition="in" filter="fade">
                                      <p:cBhvr>
                                        <p:cTn id="72" dur="500"/>
                                        <p:tgtEl>
                                          <p:spTgt spid="153"/>
                                        </p:tgtEl>
                                      </p:cBhvr>
                                    </p:animEffect>
                                  </p:childTnLst>
                                </p:cTn>
                              </p:par>
                              <p:par>
                                <p:cTn id="73" presetID="10" presetClass="entr" presetSubtype="0" fill="hold" nodeType="withEffect">
                                  <p:stCondLst>
                                    <p:cond delay="0"/>
                                  </p:stCondLst>
                                  <p:childTnLst>
                                    <p:set>
                                      <p:cBhvr>
                                        <p:cTn id="74" dur="1" fill="hold">
                                          <p:stCondLst>
                                            <p:cond delay="0"/>
                                          </p:stCondLst>
                                        </p:cTn>
                                        <p:tgtEl>
                                          <p:spTgt spid="154"/>
                                        </p:tgtEl>
                                        <p:attrNameLst>
                                          <p:attrName>style.visibility</p:attrName>
                                        </p:attrNameLst>
                                      </p:cBhvr>
                                      <p:to>
                                        <p:strVal val="visible"/>
                                      </p:to>
                                    </p:set>
                                    <p:animEffect transition="in" filter="fade">
                                      <p:cBhvr>
                                        <p:cTn id="75" dur="500"/>
                                        <p:tgtEl>
                                          <p:spTgt spid="154"/>
                                        </p:tgtEl>
                                      </p:cBhvr>
                                    </p:animEffect>
                                  </p:childTnLst>
                                </p:cTn>
                              </p:par>
                              <p:par>
                                <p:cTn id="76" presetID="10" presetClass="entr" presetSubtype="0" fill="hold" nodeType="withEffect">
                                  <p:stCondLst>
                                    <p:cond delay="0"/>
                                  </p:stCondLst>
                                  <p:childTnLst>
                                    <p:set>
                                      <p:cBhvr>
                                        <p:cTn id="77" dur="1" fill="hold">
                                          <p:stCondLst>
                                            <p:cond delay="0"/>
                                          </p:stCondLst>
                                        </p:cTn>
                                        <p:tgtEl>
                                          <p:spTgt spid="155"/>
                                        </p:tgtEl>
                                        <p:attrNameLst>
                                          <p:attrName>style.visibility</p:attrName>
                                        </p:attrNameLst>
                                      </p:cBhvr>
                                      <p:to>
                                        <p:strVal val="visible"/>
                                      </p:to>
                                    </p:set>
                                    <p:animEffect transition="in" filter="fade">
                                      <p:cBhvr>
                                        <p:cTn id="78" dur="500"/>
                                        <p:tgtEl>
                                          <p:spTgt spid="155"/>
                                        </p:tgtEl>
                                      </p:cBhvr>
                                    </p:animEffect>
                                  </p:childTnLst>
                                </p:cTn>
                              </p:par>
                              <p:par>
                                <p:cTn id="79" presetID="10" presetClass="entr" presetSubtype="0" fill="hold" nodeType="withEffect">
                                  <p:stCondLst>
                                    <p:cond delay="0"/>
                                  </p:stCondLst>
                                  <p:childTnLst>
                                    <p:set>
                                      <p:cBhvr>
                                        <p:cTn id="80" dur="1" fill="hold">
                                          <p:stCondLst>
                                            <p:cond delay="0"/>
                                          </p:stCondLst>
                                        </p:cTn>
                                        <p:tgtEl>
                                          <p:spTgt spid="156"/>
                                        </p:tgtEl>
                                        <p:attrNameLst>
                                          <p:attrName>style.visibility</p:attrName>
                                        </p:attrNameLst>
                                      </p:cBhvr>
                                      <p:to>
                                        <p:strVal val="visible"/>
                                      </p:to>
                                    </p:set>
                                    <p:animEffect transition="in" filter="fade">
                                      <p:cBhvr>
                                        <p:cTn id="81" dur="500"/>
                                        <p:tgtEl>
                                          <p:spTgt spid="156"/>
                                        </p:tgtEl>
                                      </p:cBhvr>
                                    </p:animEffect>
                                  </p:childTnLst>
                                </p:cTn>
                              </p:par>
                              <p:par>
                                <p:cTn id="82" presetID="10" presetClass="entr" presetSubtype="0" fill="hold" nodeType="withEffect">
                                  <p:stCondLst>
                                    <p:cond delay="0"/>
                                  </p:stCondLst>
                                  <p:childTnLst>
                                    <p:set>
                                      <p:cBhvr>
                                        <p:cTn id="83" dur="1" fill="hold">
                                          <p:stCondLst>
                                            <p:cond delay="0"/>
                                          </p:stCondLst>
                                        </p:cTn>
                                        <p:tgtEl>
                                          <p:spTgt spid="157"/>
                                        </p:tgtEl>
                                        <p:attrNameLst>
                                          <p:attrName>style.visibility</p:attrName>
                                        </p:attrNameLst>
                                      </p:cBhvr>
                                      <p:to>
                                        <p:strVal val="visible"/>
                                      </p:to>
                                    </p:set>
                                    <p:animEffect transition="in" filter="fade">
                                      <p:cBhvr>
                                        <p:cTn id="84" dur="500"/>
                                        <p:tgtEl>
                                          <p:spTgt spid="157"/>
                                        </p:tgtEl>
                                      </p:cBhvr>
                                    </p:animEffect>
                                  </p:childTnLst>
                                </p:cTn>
                              </p:par>
                              <p:par>
                                <p:cTn id="85" presetID="10" presetClass="entr" presetSubtype="0" fill="hold" nodeType="withEffect">
                                  <p:stCondLst>
                                    <p:cond delay="0"/>
                                  </p:stCondLst>
                                  <p:childTnLst>
                                    <p:set>
                                      <p:cBhvr>
                                        <p:cTn id="86" dur="1" fill="hold">
                                          <p:stCondLst>
                                            <p:cond delay="0"/>
                                          </p:stCondLst>
                                        </p:cTn>
                                        <p:tgtEl>
                                          <p:spTgt spid="158"/>
                                        </p:tgtEl>
                                        <p:attrNameLst>
                                          <p:attrName>style.visibility</p:attrName>
                                        </p:attrNameLst>
                                      </p:cBhvr>
                                      <p:to>
                                        <p:strVal val="visible"/>
                                      </p:to>
                                    </p:set>
                                    <p:animEffect transition="in" filter="fade">
                                      <p:cBhvr>
                                        <p:cTn id="87" dur="500"/>
                                        <p:tgtEl>
                                          <p:spTgt spid="158"/>
                                        </p:tgtEl>
                                      </p:cBhvr>
                                    </p:animEffect>
                                  </p:childTnLst>
                                </p:cTn>
                              </p:par>
                              <p:par>
                                <p:cTn id="88" presetID="10" presetClass="exit" presetSubtype="0" fill="hold" grpId="1" nodeType="withEffect">
                                  <p:stCondLst>
                                    <p:cond delay="0"/>
                                  </p:stCondLst>
                                  <p:childTnLst>
                                    <p:animEffect transition="out" filter="fade">
                                      <p:cBhvr>
                                        <p:cTn id="89" dur="2000"/>
                                        <p:tgtEl>
                                          <p:spTgt spid="193"/>
                                        </p:tgtEl>
                                      </p:cBhvr>
                                    </p:animEffect>
                                    <p:set>
                                      <p:cBhvr>
                                        <p:cTn id="90" dur="1" fill="hold">
                                          <p:stCondLst>
                                            <p:cond delay="1999"/>
                                          </p:stCondLst>
                                        </p:cTn>
                                        <p:tgtEl>
                                          <p:spTgt spid="193"/>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94"/>
                                        </p:tgtEl>
                                        <p:attrNameLst>
                                          <p:attrName>style.visibility</p:attrName>
                                        </p:attrNameLst>
                                      </p:cBhvr>
                                      <p:to>
                                        <p:strVal val="visible"/>
                                      </p:to>
                                    </p:set>
                                    <p:animEffect transition="in" filter="fade">
                                      <p:cBhvr>
                                        <p:cTn id="93" dur="2000"/>
                                        <p:tgtEl>
                                          <p:spTgt spid="194"/>
                                        </p:tgtEl>
                                      </p:cBhvr>
                                    </p:animEffect>
                                  </p:childTnLst>
                                </p:cTn>
                              </p:par>
                              <p:par>
                                <p:cTn id="94" presetID="10" presetClass="entr" presetSubtype="0" fill="hold" grpId="2" nodeType="withEffect">
                                  <p:stCondLst>
                                    <p:cond delay="0"/>
                                  </p:stCondLst>
                                  <p:childTnLst>
                                    <p:set>
                                      <p:cBhvr>
                                        <p:cTn id="95" dur="1" fill="hold">
                                          <p:stCondLst>
                                            <p:cond delay="0"/>
                                          </p:stCondLst>
                                        </p:cTn>
                                        <p:tgtEl>
                                          <p:spTgt spid="194"/>
                                        </p:tgtEl>
                                        <p:attrNameLst>
                                          <p:attrName>style.visibility</p:attrName>
                                        </p:attrNameLst>
                                      </p:cBhvr>
                                      <p:to>
                                        <p:strVal val="visible"/>
                                      </p:to>
                                    </p:set>
                                    <p:animEffect transition="in" filter="fade">
                                      <p:cBhvr>
                                        <p:cTn id="96" dur="2000"/>
                                        <p:tgtEl>
                                          <p:spTgt spid="19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3" nodeType="clickEffect">
                                  <p:stCondLst>
                                    <p:cond delay="0"/>
                                  </p:stCondLst>
                                  <p:childTnLst>
                                    <p:animEffect transition="out" filter="fade">
                                      <p:cBhvr>
                                        <p:cTn id="100" dur="2000"/>
                                        <p:tgtEl>
                                          <p:spTgt spid="194"/>
                                        </p:tgtEl>
                                      </p:cBhvr>
                                    </p:animEffect>
                                    <p:set>
                                      <p:cBhvr>
                                        <p:cTn id="101" dur="1" fill="hold">
                                          <p:stCondLst>
                                            <p:cond delay="1999"/>
                                          </p:stCondLst>
                                        </p:cTn>
                                        <p:tgtEl>
                                          <p:spTgt spid="194"/>
                                        </p:tgtEl>
                                        <p:attrNameLst>
                                          <p:attrName>style.visibility</p:attrName>
                                        </p:attrNameLst>
                                      </p:cBhvr>
                                      <p:to>
                                        <p:strVal val="hidden"/>
                                      </p:to>
                                    </p:set>
                                  </p:childTnLst>
                                </p:cTn>
                              </p:par>
                              <p:par>
                                <p:cTn id="102" presetID="10" presetClass="entr" presetSubtype="0" fill="hold" grpId="0" nodeType="withEffect">
                                  <p:stCondLst>
                                    <p:cond delay="0"/>
                                  </p:stCondLst>
                                  <p:childTnLst>
                                    <p:set>
                                      <p:cBhvr>
                                        <p:cTn id="103" dur="1" fill="hold">
                                          <p:stCondLst>
                                            <p:cond delay="0"/>
                                          </p:stCondLst>
                                        </p:cTn>
                                        <p:tgtEl>
                                          <p:spTgt spid="195"/>
                                        </p:tgtEl>
                                        <p:attrNameLst>
                                          <p:attrName>style.visibility</p:attrName>
                                        </p:attrNameLst>
                                      </p:cBhvr>
                                      <p:to>
                                        <p:strVal val="visible"/>
                                      </p:to>
                                    </p:set>
                                    <p:animEffect transition="in" filter="fade">
                                      <p:cBhvr>
                                        <p:cTn id="104" dur="2000"/>
                                        <p:tgtEl>
                                          <p:spTgt spid="195"/>
                                        </p:tgtEl>
                                      </p:cBhvr>
                                    </p:animEffect>
                                  </p:childTnLst>
                                </p:cTn>
                              </p:par>
                              <p:par>
                                <p:cTn id="105" presetID="10" presetClass="entr" presetSubtype="0" fill="hold" nodeType="withEffect">
                                  <p:stCondLst>
                                    <p:cond delay="0"/>
                                  </p:stCondLst>
                                  <p:childTnLst>
                                    <p:set>
                                      <p:cBhvr>
                                        <p:cTn id="106" dur="1" fill="hold">
                                          <p:stCondLst>
                                            <p:cond delay="0"/>
                                          </p:stCondLst>
                                        </p:cTn>
                                        <p:tgtEl>
                                          <p:spTgt spid="169"/>
                                        </p:tgtEl>
                                        <p:attrNameLst>
                                          <p:attrName>style.visibility</p:attrName>
                                        </p:attrNameLst>
                                      </p:cBhvr>
                                      <p:to>
                                        <p:strVal val="visible"/>
                                      </p:to>
                                    </p:set>
                                    <p:animEffect transition="in" filter="fade">
                                      <p:cBhvr>
                                        <p:cTn id="107" dur="500"/>
                                        <p:tgtEl>
                                          <p:spTgt spid="169"/>
                                        </p:tgtEl>
                                      </p:cBhvr>
                                    </p:animEffect>
                                  </p:childTnLst>
                                </p:cTn>
                              </p:par>
                              <p:par>
                                <p:cTn id="108" presetID="10" presetClass="entr" presetSubtype="0" fill="hold" nodeType="withEffect">
                                  <p:stCondLst>
                                    <p:cond delay="0"/>
                                  </p:stCondLst>
                                  <p:childTnLst>
                                    <p:set>
                                      <p:cBhvr>
                                        <p:cTn id="109" dur="1" fill="hold">
                                          <p:stCondLst>
                                            <p:cond delay="0"/>
                                          </p:stCondLst>
                                        </p:cTn>
                                        <p:tgtEl>
                                          <p:spTgt spid="167"/>
                                        </p:tgtEl>
                                        <p:attrNameLst>
                                          <p:attrName>style.visibility</p:attrName>
                                        </p:attrNameLst>
                                      </p:cBhvr>
                                      <p:to>
                                        <p:strVal val="visible"/>
                                      </p:to>
                                    </p:set>
                                    <p:animEffect transition="in" filter="fade">
                                      <p:cBhvr>
                                        <p:cTn id="110" dur="500"/>
                                        <p:tgtEl>
                                          <p:spTgt spid="167"/>
                                        </p:tgtEl>
                                      </p:cBhvr>
                                    </p:animEffect>
                                  </p:childTnLst>
                                </p:cTn>
                              </p:par>
                              <p:par>
                                <p:cTn id="111" presetID="10" presetClass="entr" presetSubtype="0" fill="hold" nodeType="withEffect">
                                  <p:stCondLst>
                                    <p:cond delay="0"/>
                                  </p:stCondLst>
                                  <p:childTnLst>
                                    <p:set>
                                      <p:cBhvr>
                                        <p:cTn id="112" dur="1" fill="hold">
                                          <p:stCondLst>
                                            <p:cond delay="0"/>
                                          </p:stCondLst>
                                        </p:cTn>
                                        <p:tgtEl>
                                          <p:spTgt spid="168"/>
                                        </p:tgtEl>
                                        <p:attrNameLst>
                                          <p:attrName>style.visibility</p:attrName>
                                        </p:attrNameLst>
                                      </p:cBhvr>
                                      <p:to>
                                        <p:strVal val="visible"/>
                                      </p:to>
                                    </p:set>
                                    <p:animEffect transition="in" filter="fade">
                                      <p:cBhvr>
                                        <p:cTn id="113" dur="500"/>
                                        <p:tgtEl>
                                          <p:spTgt spid="168"/>
                                        </p:tgtEl>
                                      </p:cBhvr>
                                    </p:animEffect>
                                  </p:childTnLst>
                                </p:cTn>
                              </p:par>
                              <p:par>
                                <p:cTn id="114" presetID="10" presetClass="entr" presetSubtype="0" fill="hold" nodeType="withEffect">
                                  <p:stCondLst>
                                    <p:cond delay="0"/>
                                  </p:stCondLst>
                                  <p:childTnLst>
                                    <p:set>
                                      <p:cBhvr>
                                        <p:cTn id="115" dur="1" fill="hold">
                                          <p:stCondLst>
                                            <p:cond delay="0"/>
                                          </p:stCondLst>
                                        </p:cTn>
                                        <p:tgtEl>
                                          <p:spTgt spid="77"/>
                                        </p:tgtEl>
                                        <p:attrNameLst>
                                          <p:attrName>style.visibility</p:attrName>
                                        </p:attrNameLst>
                                      </p:cBhvr>
                                      <p:to>
                                        <p:strVal val="visible"/>
                                      </p:to>
                                    </p:set>
                                    <p:animEffect transition="in" filter="fade">
                                      <p:cBhvr>
                                        <p:cTn id="116" dur="500"/>
                                        <p:tgtEl>
                                          <p:spTgt spid="77"/>
                                        </p:tgtEl>
                                      </p:cBhvr>
                                    </p:animEffect>
                                  </p:childTnLst>
                                </p:cTn>
                              </p:par>
                              <p:par>
                                <p:cTn id="117" presetID="10" presetClass="entr" presetSubtype="0" fill="hold" nodeType="withEffect">
                                  <p:stCondLst>
                                    <p:cond delay="0"/>
                                  </p:stCondLst>
                                  <p:childTnLst>
                                    <p:set>
                                      <p:cBhvr>
                                        <p:cTn id="118" dur="1" fill="hold">
                                          <p:stCondLst>
                                            <p:cond delay="0"/>
                                          </p:stCondLst>
                                        </p:cTn>
                                        <p:tgtEl>
                                          <p:spTgt spid="78"/>
                                        </p:tgtEl>
                                        <p:attrNameLst>
                                          <p:attrName>style.visibility</p:attrName>
                                        </p:attrNameLst>
                                      </p:cBhvr>
                                      <p:to>
                                        <p:strVal val="visible"/>
                                      </p:to>
                                    </p:set>
                                    <p:animEffect transition="in" filter="fade">
                                      <p:cBhvr>
                                        <p:cTn id="119" dur="500"/>
                                        <p:tgtEl>
                                          <p:spTgt spid="78"/>
                                        </p:tgtEl>
                                      </p:cBhvr>
                                    </p:animEffect>
                                  </p:childTnLst>
                                </p:cTn>
                              </p:par>
                              <p:par>
                                <p:cTn id="120" presetID="10" presetClass="entr" presetSubtype="0" fill="hold" nodeType="with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fade">
                                      <p:cBhvr>
                                        <p:cTn id="122" dur="500"/>
                                        <p:tgtEl>
                                          <p:spTgt spid="81"/>
                                        </p:tgtEl>
                                      </p:cBhvr>
                                    </p:animEffect>
                                  </p:childTnLst>
                                </p:cTn>
                              </p:par>
                              <p:par>
                                <p:cTn id="123" presetID="10" presetClass="entr" presetSubtype="0" fill="hold" nodeType="withEffect">
                                  <p:stCondLst>
                                    <p:cond delay="0"/>
                                  </p:stCondLst>
                                  <p:childTnLst>
                                    <p:set>
                                      <p:cBhvr>
                                        <p:cTn id="124" dur="1" fill="hold">
                                          <p:stCondLst>
                                            <p:cond delay="0"/>
                                          </p:stCondLst>
                                        </p:cTn>
                                        <p:tgtEl>
                                          <p:spTgt spid="82"/>
                                        </p:tgtEl>
                                        <p:attrNameLst>
                                          <p:attrName>style.visibility</p:attrName>
                                        </p:attrNameLst>
                                      </p:cBhvr>
                                      <p:to>
                                        <p:strVal val="visible"/>
                                      </p:to>
                                    </p:set>
                                    <p:animEffect transition="in" filter="fade">
                                      <p:cBhvr>
                                        <p:cTn id="125" dur="500"/>
                                        <p:tgtEl>
                                          <p:spTgt spid="82"/>
                                        </p:tgtEl>
                                      </p:cBhvr>
                                    </p:animEffect>
                                  </p:childTnLst>
                                </p:cTn>
                              </p:par>
                              <p:par>
                                <p:cTn id="126" presetID="10" presetClass="entr" presetSubtype="0" fill="hold" nodeType="withEffect">
                                  <p:stCondLst>
                                    <p:cond delay="0"/>
                                  </p:stCondLst>
                                  <p:childTnLst>
                                    <p:set>
                                      <p:cBhvr>
                                        <p:cTn id="127" dur="1" fill="hold">
                                          <p:stCondLst>
                                            <p:cond delay="0"/>
                                          </p:stCondLst>
                                        </p:cTn>
                                        <p:tgtEl>
                                          <p:spTgt spid="83"/>
                                        </p:tgtEl>
                                        <p:attrNameLst>
                                          <p:attrName>style.visibility</p:attrName>
                                        </p:attrNameLst>
                                      </p:cBhvr>
                                      <p:to>
                                        <p:strVal val="visible"/>
                                      </p:to>
                                    </p:set>
                                    <p:animEffect transition="in" filter="fade">
                                      <p:cBhvr>
                                        <p:cTn id="128" dur="500"/>
                                        <p:tgtEl>
                                          <p:spTgt spid="83"/>
                                        </p:tgtEl>
                                      </p:cBhvr>
                                    </p:animEffect>
                                  </p:childTnLst>
                                </p:cTn>
                              </p:par>
                              <p:par>
                                <p:cTn id="129" presetID="10" presetClass="entr" presetSubtype="0" fill="hold" nodeType="withEffect">
                                  <p:stCondLst>
                                    <p:cond delay="0"/>
                                  </p:stCondLst>
                                  <p:childTnLst>
                                    <p:set>
                                      <p:cBhvr>
                                        <p:cTn id="130" dur="1" fill="hold">
                                          <p:stCondLst>
                                            <p:cond delay="0"/>
                                          </p:stCondLst>
                                        </p:cTn>
                                        <p:tgtEl>
                                          <p:spTgt spid="84"/>
                                        </p:tgtEl>
                                        <p:attrNameLst>
                                          <p:attrName>style.visibility</p:attrName>
                                        </p:attrNameLst>
                                      </p:cBhvr>
                                      <p:to>
                                        <p:strVal val="visible"/>
                                      </p:to>
                                    </p:set>
                                    <p:animEffect transition="in" filter="fade">
                                      <p:cBhvr>
                                        <p:cTn id="131" dur="500"/>
                                        <p:tgtEl>
                                          <p:spTgt spid="84"/>
                                        </p:tgtEl>
                                      </p:cBhvr>
                                    </p:animEffect>
                                  </p:childTnLst>
                                </p:cTn>
                              </p:par>
                              <p:par>
                                <p:cTn id="132" presetID="10" presetClass="entr" presetSubtype="0" fill="hold" nodeType="withEffect">
                                  <p:stCondLst>
                                    <p:cond delay="0"/>
                                  </p:stCondLst>
                                  <p:childTnLst>
                                    <p:set>
                                      <p:cBhvr>
                                        <p:cTn id="133" dur="1" fill="hold">
                                          <p:stCondLst>
                                            <p:cond delay="0"/>
                                          </p:stCondLst>
                                        </p:cTn>
                                        <p:tgtEl>
                                          <p:spTgt spid="85"/>
                                        </p:tgtEl>
                                        <p:attrNameLst>
                                          <p:attrName>style.visibility</p:attrName>
                                        </p:attrNameLst>
                                      </p:cBhvr>
                                      <p:to>
                                        <p:strVal val="visible"/>
                                      </p:to>
                                    </p:set>
                                    <p:animEffect transition="in" filter="fade">
                                      <p:cBhvr>
                                        <p:cTn id="134" dur="500"/>
                                        <p:tgtEl>
                                          <p:spTgt spid="85"/>
                                        </p:tgtEl>
                                      </p:cBhvr>
                                    </p:animEffect>
                                  </p:childTnLst>
                                </p:cTn>
                              </p:par>
                              <p:par>
                                <p:cTn id="135" presetID="10" presetClass="entr" presetSubtype="0" fill="hold" nodeType="withEffect">
                                  <p:stCondLst>
                                    <p:cond delay="0"/>
                                  </p:stCondLst>
                                  <p:childTnLst>
                                    <p:set>
                                      <p:cBhvr>
                                        <p:cTn id="136" dur="1" fill="hold">
                                          <p:stCondLst>
                                            <p:cond delay="0"/>
                                          </p:stCondLst>
                                        </p:cTn>
                                        <p:tgtEl>
                                          <p:spTgt spid="86"/>
                                        </p:tgtEl>
                                        <p:attrNameLst>
                                          <p:attrName>style.visibility</p:attrName>
                                        </p:attrNameLst>
                                      </p:cBhvr>
                                      <p:to>
                                        <p:strVal val="visible"/>
                                      </p:to>
                                    </p:set>
                                    <p:animEffect transition="in" filter="fade">
                                      <p:cBhvr>
                                        <p:cTn id="137" dur="500"/>
                                        <p:tgtEl>
                                          <p:spTgt spid="86"/>
                                        </p:tgtEl>
                                      </p:cBhvr>
                                    </p:animEffect>
                                  </p:childTnLst>
                                </p:cTn>
                              </p:par>
                              <p:par>
                                <p:cTn id="138" presetID="10" presetClass="entr" presetSubtype="0" fill="hold" nodeType="with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170"/>
                                        </p:tgtEl>
                                        <p:attrNameLst>
                                          <p:attrName>style.visibility</p:attrName>
                                        </p:attrNameLst>
                                      </p:cBhvr>
                                      <p:to>
                                        <p:strVal val="visible"/>
                                      </p:to>
                                    </p:set>
                                    <p:animEffect transition="in" filter="fade">
                                      <p:cBhvr>
                                        <p:cTn id="143" dur="500"/>
                                        <p:tgtEl>
                                          <p:spTgt spid="170"/>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2000"/>
                                        <p:tgtEl>
                                          <p:spTgt spid="195"/>
                                        </p:tgtEl>
                                      </p:cBhvr>
                                    </p:animEffect>
                                    <p:set>
                                      <p:cBhvr>
                                        <p:cTn id="148" dur="1" fill="hold">
                                          <p:stCondLst>
                                            <p:cond delay="1999"/>
                                          </p:stCondLst>
                                        </p:cTn>
                                        <p:tgtEl>
                                          <p:spTgt spid="195"/>
                                        </p:tgtEl>
                                        <p:attrNameLst>
                                          <p:attrName>style.visibility</p:attrName>
                                        </p:attrNameLst>
                                      </p:cBhvr>
                                      <p:to>
                                        <p:strVal val="hidden"/>
                                      </p:to>
                                    </p:set>
                                  </p:childTnLst>
                                </p:cTn>
                              </p:par>
                              <p:par>
                                <p:cTn id="149" presetID="10" presetClass="entr" presetSubtype="0" fill="hold" nodeType="withEffect">
                                  <p:stCondLst>
                                    <p:cond delay="0"/>
                                  </p:stCondLst>
                                  <p:childTnLst>
                                    <p:set>
                                      <p:cBhvr>
                                        <p:cTn id="150" dur="1" fill="hold">
                                          <p:stCondLst>
                                            <p:cond delay="0"/>
                                          </p:stCondLst>
                                        </p:cTn>
                                        <p:tgtEl>
                                          <p:spTgt spid="112"/>
                                        </p:tgtEl>
                                        <p:attrNameLst>
                                          <p:attrName>style.visibility</p:attrName>
                                        </p:attrNameLst>
                                      </p:cBhvr>
                                      <p:to>
                                        <p:strVal val="visible"/>
                                      </p:to>
                                    </p:set>
                                    <p:animEffect transition="in" filter="fade">
                                      <p:cBhvr>
                                        <p:cTn id="151" dur="500"/>
                                        <p:tgtEl>
                                          <p:spTgt spid="112"/>
                                        </p:tgtEl>
                                      </p:cBhvr>
                                    </p:animEffect>
                                  </p:childTnLst>
                                </p:cTn>
                              </p:par>
                              <p:par>
                                <p:cTn id="152" presetID="10" presetClass="entr" presetSubtype="0" fill="hold" nodeType="withEffect">
                                  <p:stCondLst>
                                    <p:cond delay="0"/>
                                  </p:stCondLst>
                                  <p:childTnLst>
                                    <p:set>
                                      <p:cBhvr>
                                        <p:cTn id="153" dur="1" fill="hold">
                                          <p:stCondLst>
                                            <p:cond delay="0"/>
                                          </p:stCondLst>
                                        </p:cTn>
                                        <p:tgtEl>
                                          <p:spTgt spid="8"/>
                                        </p:tgtEl>
                                        <p:attrNameLst>
                                          <p:attrName>style.visibility</p:attrName>
                                        </p:attrNameLst>
                                      </p:cBhvr>
                                      <p:to>
                                        <p:strVal val="visible"/>
                                      </p:to>
                                    </p:set>
                                    <p:animEffect transition="in" filter="fade">
                                      <p:cBhvr>
                                        <p:cTn id="154" dur="500"/>
                                        <p:tgtEl>
                                          <p:spTgt spid="8"/>
                                        </p:tgtEl>
                                      </p:cBhvr>
                                    </p:animEffect>
                                  </p:childTnLst>
                                </p:cTn>
                              </p:par>
                              <p:par>
                                <p:cTn id="155" presetID="10" presetClass="entr" presetSubtype="0" fill="hold" nodeType="withEffect">
                                  <p:stCondLst>
                                    <p:cond delay="0"/>
                                  </p:stCondLst>
                                  <p:childTnLst>
                                    <p:set>
                                      <p:cBhvr>
                                        <p:cTn id="156" dur="1" fill="hold">
                                          <p:stCondLst>
                                            <p:cond delay="0"/>
                                          </p:stCondLst>
                                        </p:cTn>
                                        <p:tgtEl>
                                          <p:spTgt spid="18"/>
                                        </p:tgtEl>
                                        <p:attrNameLst>
                                          <p:attrName>style.visibility</p:attrName>
                                        </p:attrNameLst>
                                      </p:cBhvr>
                                      <p:to>
                                        <p:strVal val="visible"/>
                                      </p:to>
                                    </p:set>
                                    <p:animEffect transition="in" filter="fade">
                                      <p:cBhvr>
                                        <p:cTn id="157" dur="500"/>
                                        <p:tgtEl>
                                          <p:spTgt spid="18"/>
                                        </p:tgtEl>
                                      </p:cBhvr>
                                    </p:animEffect>
                                  </p:childTnLst>
                                </p:cTn>
                              </p:par>
                              <p:par>
                                <p:cTn id="158" presetID="10" presetClass="entr" presetSubtype="0" fill="hold" nodeType="withEffect">
                                  <p:stCondLst>
                                    <p:cond delay="0"/>
                                  </p:stCondLst>
                                  <p:childTnLst>
                                    <p:set>
                                      <p:cBhvr>
                                        <p:cTn id="159" dur="1" fill="hold">
                                          <p:stCondLst>
                                            <p:cond delay="0"/>
                                          </p:stCondLst>
                                        </p:cTn>
                                        <p:tgtEl>
                                          <p:spTgt spid="16"/>
                                        </p:tgtEl>
                                        <p:attrNameLst>
                                          <p:attrName>style.visibility</p:attrName>
                                        </p:attrNameLst>
                                      </p:cBhvr>
                                      <p:to>
                                        <p:strVal val="visible"/>
                                      </p:to>
                                    </p:set>
                                    <p:animEffect transition="in" filter="fade">
                                      <p:cBhvr>
                                        <p:cTn id="160" dur="500"/>
                                        <p:tgtEl>
                                          <p:spTgt spid="16"/>
                                        </p:tgtEl>
                                      </p:cBhvr>
                                    </p:animEffect>
                                  </p:childTnLst>
                                </p:cTn>
                              </p:par>
                              <p:par>
                                <p:cTn id="161" presetID="10" presetClass="entr" presetSubtype="0" fill="hold" nodeType="withEffect">
                                  <p:stCondLst>
                                    <p:cond delay="0"/>
                                  </p:stCondLst>
                                  <p:childTnLst>
                                    <p:set>
                                      <p:cBhvr>
                                        <p:cTn id="162" dur="1" fill="hold">
                                          <p:stCondLst>
                                            <p:cond delay="0"/>
                                          </p:stCondLst>
                                        </p:cTn>
                                        <p:tgtEl>
                                          <p:spTgt spid="6"/>
                                        </p:tgtEl>
                                        <p:attrNameLst>
                                          <p:attrName>style.visibility</p:attrName>
                                        </p:attrNameLst>
                                      </p:cBhvr>
                                      <p:to>
                                        <p:strVal val="visible"/>
                                      </p:to>
                                    </p:set>
                                    <p:animEffect transition="in" filter="fade">
                                      <p:cBhvr>
                                        <p:cTn id="163" dur="500"/>
                                        <p:tgtEl>
                                          <p:spTgt spid="6"/>
                                        </p:tgtEl>
                                      </p:cBhvr>
                                    </p:animEffect>
                                  </p:childTnLst>
                                </p:cTn>
                              </p:par>
                              <p:par>
                                <p:cTn id="164" presetID="10" presetClass="entr" presetSubtype="0" fill="hold" nodeType="withEffect">
                                  <p:stCondLst>
                                    <p:cond delay="0"/>
                                  </p:stCondLst>
                                  <p:childTnLst>
                                    <p:set>
                                      <p:cBhvr>
                                        <p:cTn id="165" dur="1" fill="hold">
                                          <p:stCondLst>
                                            <p:cond delay="0"/>
                                          </p:stCondLst>
                                        </p:cTn>
                                        <p:tgtEl>
                                          <p:spTgt spid="12"/>
                                        </p:tgtEl>
                                        <p:attrNameLst>
                                          <p:attrName>style.visibility</p:attrName>
                                        </p:attrNameLst>
                                      </p:cBhvr>
                                      <p:to>
                                        <p:strVal val="visible"/>
                                      </p:to>
                                    </p:set>
                                    <p:animEffect transition="in" filter="fade">
                                      <p:cBhvr>
                                        <p:cTn id="166" dur="500"/>
                                        <p:tgtEl>
                                          <p:spTgt spid="12"/>
                                        </p:tgtEl>
                                      </p:cBhvr>
                                    </p:animEffect>
                                  </p:childTnLst>
                                </p:cTn>
                              </p:par>
                              <p:par>
                                <p:cTn id="167" presetID="10" presetClass="entr" presetSubtype="0" fill="hold" nodeType="withEffect">
                                  <p:stCondLst>
                                    <p:cond delay="0"/>
                                  </p:stCondLst>
                                  <p:childTnLst>
                                    <p:set>
                                      <p:cBhvr>
                                        <p:cTn id="168" dur="1" fill="hold">
                                          <p:stCondLst>
                                            <p:cond delay="0"/>
                                          </p:stCondLst>
                                        </p:cTn>
                                        <p:tgtEl>
                                          <p:spTgt spid="10"/>
                                        </p:tgtEl>
                                        <p:attrNameLst>
                                          <p:attrName>style.visibility</p:attrName>
                                        </p:attrNameLst>
                                      </p:cBhvr>
                                      <p:to>
                                        <p:strVal val="visible"/>
                                      </p:to>
                                    </p:set>
                                    <p:animEffect transition="in" filter="fade">
                                      <p:cBhvr>
                                        <p:cTn id="169" dur="500"/>
                                        <p:tgtEl>
                                          <p:spTgt spid="10"/>
                                        </p:tgtEl>
                                      </p:cBhvr>
                                    </p:animEffect>
                                  </p:childTnLst>
                                </p:cTn>
                              </p:par>
                              <p:par>
                                <p:cTn id="170" presetID="10" presetClass="entr" presetSubtype="0" fill="hold" nodeType="withEffect">
                                  <p:stCondLst>
                                    <p:cond delay="0"/>
                                  </p:stCondLst>
                                  <p:childTnLst>
                                    <p:set>
                                      <p:cBhvr>
                                        <p:cTn id="171" dur="1" fill="hold">
                                          <p:stCondLst>
                                            <p:cond delay="0"/>
                                          </p:stCondLst>
                                        </p:cTn>
                                        <p:tgtEl>
                                          <p:spTgt spid="22"/>
                                        </p:tgtEl>
                                        <p:attrNameLst>
                                          <p:attrName>style.visibility</p:attrName>
                                        </p:attrNameLst>
                                      </p:cBhvr>
                                      <p:to>
                                        <p:strVal val="visible"/>
                                      </p:to>
                                    </p:set>
                                    <p:animEffect transition="in" filter="fade">
                                      <p:cBhvr>
                                        <p:cTn id="172" dur="500"/>
                                        <p:tgtEl>
                                          <p:spTgt spid="22"/>
                                        </p:tgtEl>
                                      </p:cBhvr>
                                    </p:animEffect>
                                  </p:childTnLst>
                                </p:cTn>
                              </p:par>
                              <p:par>
                                <p:cTn id="173" presetID="10" presetClass="entr" presetSubtype="0" fill="hold" nodeType="withEffect">
                                  <p:stCondLst>
                                    <p:cond delay="0"/>
                                  </p:stCondLst>
                                  <p:childTnLst>
                                    <p:set>
                                      <p:cBhvr>
                                        <p:cTn id="174" dur="1" fill="hold">
                                          <p:stCondLst>
                                            <p:cond delay="0"/>
                                          </p:stCondLst>
                                        </p:cTn>
                                        <p:tgtEl>
                                          <p:spTgt spid="20"/>
                                        </p:tgtEl>
                                        <p:attrNameLst>
                                          <p:attrName>style.visibility</p:attrName>
                                        </p:attrNameLst>
                                      </p:cBhvr>
                                      <p:to>
                                        <p:strVal val="visible"/>
                                      </p:to>
                                    </p:set>
                                    <p:animEffect transition="in" filter="fade">
                                      <p:cBhvr>
                                        <p:cTn id="175" dur="500"/>
                                        <p:tgtEl>
                                          <p:spTgt spid="20"/>
                                        </p:tgtEl>
                                      </p:cBhvr>
                                    </p:animEffect>
                                  </p:childTnLst>
                                </p:cTn>
                              </p:par>
                              <p:par>
                                <p:cTn id="176" presetID="10" presetClass="entr" presetSubtype="0" fill="hold" nodeType="withEffect">
                                  <p:stCondLst>
                                    <p:cond delay="0"/>
                                  </p:stCondLst>
                                  <p:childTnLst>
                                    <p:set>
                                      <p:cBhvr>
                                        <p:cTn id="177" dur="1" fill="hold">
                                          <p:stCondLst>
                                            <p:cond delay="0"/>
                                          </p:stCondLst>
                                        </p:cTn>
                                        <p:tgtEl>
                                          <p:spTgt spid="14"/>
                                        </p:tgtEl>
                                        <p:attrNameLst>
                                          <p:attrName>style.visibility</p:attrName>
                                        </p:attrNameLst>
                                      </p:cBhvr>
                                      <p:to>
                                        <p:strVal val="visible"/>
                                      </p:to>
                                    </p:set>
                                    <p:animEffect transition="in" filter="fade">
                                      <p:cBhvr>
                                        <p:cTn id="178" dur="500"/>
                                        <p:tgtEl>
                                          <p:spTgt spid="14"/>
                                        </p:tgtEl>
                                      </p:cBhvr>
                                    </p:animEffect>
                                  </p:childTnLst>
                                </p:cTn>
                              </p:par>
                              <p:par>
                                <p:cTn id="179" presetID="10" presetClass="entr" presetSubtype="0" fill="hold" nodeType="with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0"/>
                                        <p:tgtEl>
                                          <p:spTgt spid="114"/>
                                        </p:tgtEl>
                                      </p:cBhvr>
                                    </p:animEffect>
                                  </p:childTnLst>
                                </p:cTn>
                              </p:par>
                              <p:par>
                                <p:cTn id="182" presetID="10" presetClass="entr" presetSubtype="0" fill="hold" nodeType="withEffect">
                                  <p:stCondLst>
                                    <p:cond delay="0"/>
                                  </p:stCondLst>
                                  <p:childTnLst>
                                    <p:set>
                                      <p:cBhvr>
                                        <p:cTn id="183" dur="1" fill="hold">
                                          <p:stCondLst>
                                            <p:cond delay="0"/>
                                          </p:stCondLst>
                                        </p:cTn>
                                        <p:tgtEl>
                                          <p:spTgt spid="113"/>
                                        </p:tgtEl>
                                        <p:attrNameLst>
                                          <p:attrName>style.visibility</p:attrName>
                                        </p:attrNameLst>
                                      </p:cBhvr>
                                      <p:to>
                                        <p:strVal val="visible"/>
                                      </p:to>
                                    </p:set>
                                    <p:animEffect transition="in" filter="fade">
                                      <p:cBhvr>
                                        <p:cTn id="184" dur="500"/>
                                        <p:tgtEl>
                                          <p:spTgt spid="113"/>
                                        </p:tgtEl>
                                      </p:cBhvr>
                                    </p:animEffect>
                                  </p:childTnLst>
                                </p:cTn>
                              </p:par>
                              <p:par>
                                <p:cTn id="185" presetID="10" presetClass="entr" presetSubtype="0" fill="hold" nodeType="withEffect">
                                  <p:stCondLst>
                                    <p:cond delay="0"/>
                                  </p:stCondLst>
                                  <p:childTnLst>
                                    <p:set>
                                      <p:cBhvr>
                                        <p:cTn id="186" dur="1" fill="hold">
                                          <p:stCondLst>
                                            <p:cond delay="0"/>
                                          </p:stCondLst>
                                        </p:cTn>
                                        <p:tgtEl>
                                          <p:spTgt spid="115"/>
                                        </p:tgtEl>
                                        <p:attrNameLst>
                                          <p:attrName>style.visibility</p:attrName>
                                        </p:attrNameLst>
                                      </p:cBhvr>
                                      <p:to>
                                        <p:strVal val="visible"/>
                                      </p:to>
                                    </p:set>
                                    <p:animEffect transition="in" filter="fade">
                                      <p:cBhvr>
                                        <p:cTn id="187" dur="500"/>
                                        <p:tgtEl>
                                          <p:spTgt spid="115"/>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96"/>
                                        </p:tgtEl>
                                        <p:attrNameLst>
                                          <p:attrName>style.visibility</p:attrName>
                                        </p:attrNameLst>
                                      </p:cBhvr>
                                      <p:to>
                                        <p:strVal val="visible"/>
                                      </p:to>
                                    </p:set>
                                    <p:animEffect transition="in" filter="fade">
                                      <p:cBhvr>
                                        <p:cTn id="190" dur="2000"/>
                                        <p:tgtEl>
                                          <p:spTgt spid="196"/>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xit" presetSubtype="0" fill="hold" grpId="1" nodeType="clickEffect">
                                  <p:stCondLst>
                                    <p:cond delay="0"/>
                                  </p:stCondLst>
                                  <p:childTnLst>
                                    <p:animEffect transition="out" filter="fade">
                                      <p:cBhvr>
                                        <p:cTn id="194" dur="2000"/>
                                        <p:tgtEl>
                                          <p:spTgt spid="196"/>
                                        </p:tgtEl>
                                      </p:cBhvr>
                                    </p:animEffect>
                                    <p:set>
                                      <p:cBhvr>
                                        <p:cTn id="195" dur="1" fill="hold">
                                          <p:stCondLst>
                                            <p:cond delay="1999"/>
                                          </p:stCondLst>
                                        </p:cTn>
                                        <p:tgtEl>
                                          <p:spTgt spid="196"/>
                                        </p:tgtEl>
                                        <p:attrNameLst>
                                          <p:attrName>style.visibility</p:attrName>
                                        </p:attrNameLst>
                                      </p:cBhvr>
                                      <p:to>
                                        <p:strVal val="hidden"/>
                                      </p:to>
                                    </p:set>
                                  </p:childTnLst>
                                </p:cTn>
                              </p:par>
                              <p:par>
                                <p:cTn id="196" presetID="10" presetClass="entr" presetSubtype="0" fill="hold" grpId="0" nodeType="withEffect">
                                  <p:stCondLst>
                                    <p:cond delay="0"/>
                                  </p:stCondLst>
                                  <p:childTnLst>
                                    <p:set>
                                      <p:cBhvr>
                                        <p:cTn id="197" dur="1" fill="hold">
                                          <p:stCondLst>
                                            <p:cond delay="0"/>
                                          </p:stCondLst>
                                        </p:cTn>
                                        <p:tgtEl>
                                          <p:spTgt spid="72"/>
                                        </p:tgtEl>
                                        <p:attrNameLst>
                                          <p:attrName>style.visibility</p:attrName>
                                        </p:attrNameLst>
                                      </p:cBhvr>
                                      <p:to>
                                        <p:strVal val="visible"/>
                                      </p:to>
                                    </p:set>
                                    <p:animEffect transition="in" filter="fade">
                                      <p:cBhvr>
                                        <p:cTn id="198" dur="2000"/>
                                        <p:tgtEl>
                                          <p:spTgt spid="72"/>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8"/>
                                        </p:tgtEl>
                                        <p:attrNameLst>
                                          <p:attrName>style.visibility</p:attrName>
                                        </p:attrNameLst>
                                      </p:cBhvr>
                                      <p:to>
                                        <p:strVal val="visible"/>
                                      </p:to>
                                    </p:set>
                                    <p:animEffect transition="in" filter="fade">
                                      <p:cBhvr>
                                        <p:cTn id="201" dur="2000"/>
                                        <p:tgtEl>
                                          <p:spTgt spid="88"/>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89"/>
                                        </p:tgtEl>
                                        <p:attrNameLst>
                                          <p:attrName>style.visibility</p:attrName>
                                        </p:attrNameLst>
                                      </p:cBhvr>
                                      <p:to>
                                        <p:strVal val="visible"/>
                                      </p:to>
                                    </p:set>
                                    <p:animEffect transition="in" filter="fade">
                                      <p:cBhvr>
                                        <p:cTn id="204"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193" grpId="0" animBg="1"/>
      <p:bldP spid="193" grpId="1" animBg="1"/>
      <p:bldP spid="194" grpId="0" animBg="1"/>
      <p:bldP spid="194" grpId="2" animBg="1"/>
      <p:bldP spid="194" grpId="3" animBg="1"/>
      <p:bldP spid="195" grpId="0" animBg="1"/>
      <p:bldP spid="195" grpId="1" animBg="1"/>
      <p:bldP spid="196" grpId="0" animBg="1"/>
      <p:bldP spid="196" grpId="1" animBg="1"/>
      <p:bldP spid="88" grpId="0" animBg="1"/>
      <p:bldP spid="8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85156" y="24444"/>
            <a:ext cx="7339644" cy="563562"/>
          </a:xfrm>
          <a:solidFill>
            <a:schemeClr val="bg1"/>
          </a:solidFill>
        </p:spPr>
        <p:txBody>
          <a:bodyPr>
            <a:noAutofit/>
          </a:bodyPr>
          <a:lstStyle/>
          <a:p>
            <a:r>
              <a:rPr lang="en-US" sz="3200" b="1" dirty="0"/>
              <a:t>Diverse Density (DD) Algorithm*</a:t>
            </a:r>
          </a:p>
        </p:txBody>
      </p:sp>
      <p:sp>
        <p:nvSpPr>
          <p:cNvPr id="3" name="Content Placeholder 2"/>
          <p:cNvSpPr>
            <a:spLocks noGrp="1"/>
          </p:cNvSpPr>
          <p:nvPr>
            <p:ph idx="1"/>
          </p:nvPr>
        </p:nvSpPr>
        <p:spPr>
          <a:xfrm>
            <a:off x="445769" y="4126230"/>
            <a:ext cx="8340725" cy="457200"/>
          </a:xfrm>
        </p:spPr>
        <p:txBody>
          <a:bodyPr>
            <a:noAutofit/>
          </a:bodyPr>
          <a:lstStyle/>
          <a:p>
            <a:pPr>
              <a:buNone/>
            </a:pPr>
            <a:r>
              <a:rPr lang="en-US" sz="2800" b="1" dirty="0"/>
              <a:t>Idea: Locate target concept (e.g. mushroom concept)</a:t>
            </a:r>
          </a:p>
        </p:txBody>
      </p:sp>
      <p:graphicFrame>
        <p:nvGraphicFramePr>
          <p:cNvPr id="4097" name="Object 1"/>
          <p:cNvGraphicFramePr>
            <a:graphicFrameLocks noChangeAspect="1"/>
          </p:cNvGraphicFramePr>
          <p:nvPr/>
        </p:nvGraphicFramePr>
        <p:xfrm>
          <a:off x="346075" y="4500563"/>
          <a:ext cx="7196138" cy="1423987"/>
        </p:xfrm>
        <a:graphic>
          <a:graphicData uri="http://schemas.openxmlformats.org/presentationml/2006/ole">
            <mc:AlternateContent xmlns:mc="http://schemas.openxmlformats.org/markup-compatibility/2006">
              <mc:Choice xmlns:v="urn:schemas-microsoft-com:vml" Requires="v">
                <p:oleObj spid="_x0000_s4736" name="Equation" r:id="rId5" imgW="2565360" imgH="507960" progId="Equation.3">
                  <p:embed/>
                </p:oleObj>
              </mc:Choice>
              <mc:Fallback>
                <p:oleObj name="Equation" r:id="rId5" imgW="2565360" imgH="507960" progId="Equation.3">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075" y="4500563"/>
                        <a:ext cx="7196138" cy="1423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 name="Title 1"/>
          <p:cNvSpPr txBox="1">
            <a:spLocks/>
          </p:cNvSpPr>
          <p:nvPr/>
        </p:nvSpPr>
        <p:spPr>
          <a:xfrm>
            <a:off x="-76200" y="6172200"/>
            <a:ext cx="9144000" cy="685800"/>
          </a:xfrm>
          <a:prstGeom prst="rect">
            <a:avLst/>
          </a:prstGeom>
        </p:spPr>
        <p:txBody>
          <a:bodyPr vert="horz" lIns="91440" tIns="45720" rIns="91440" bIns="45720" rtlCol="0" anchor="ctr">
            <a:noAutofit/>
          </a:bodyPr>
          <a:lstStyle/>
          <a:p>
            <a:pPr>
              <a:spcBef>
                <a:spcPct val="0"/>
              </a:spcBef>
            </a:pPr>
            <a:r>
              <a:rPr kumimoji="0" lang="en-US" sz="2000" b="1" i="0" u="none" strike="noStrike" kern="1200" cap="none" spc="0" normalizeH="0" baseline="0" noProof="0" dirty="0">
                <a:ln>
                  <a:noFill/>
                </a:ln>
                <a:solidFill>
                  <a:schemeClr val="tx1"/>
                </a:solidFill>
                <a:effectLst/>
                <a:uLnTx/>
                <a:uFillTx/>
                <a:latin typeface="+mj-lt"/>
                <a:ea typeface="+mj-ea"/>
                <a:cs typeface="+mj-cs"/>
              </a:rPr>
              <a:t>*</a:t>
            </a:r>
            <a:r>
              <a:rPr lang="en-US" sz="2000" dirty="0" err="1"/>
              <a:t>Maron</a:t>
            </a:r>
            <a:r>
              <a:rPr lang="en-US" sz="2000" dirty="0"/>
              <a:t>, </a:t>
            </a:r>
            <a:r>
              <a:rPr lang="en-US" sz="2000" dirty="0" err="1"/>
              <a:t>Oded</a:t>
            </a:r>
            <a:r>
              <a:rPr lang="en-US" sz="2000" dirty="0"/>
              <a:t>, and </a:t>
            </a:r>
            <a:r>
              <a:rPr lang="en-US" sz="2000" dirty="0" err="1"/>
              <a:t>Tomás</a:t>
            </a:r>
            <a:r>
              <a:rPr lang="en-US" sz="2000" dirty="0"/>
              <a:t> Lozano-</a:t>
            </a:r>
            <a:r>
              <a:rPr lang="en-US" sz="2000" dirty="0" err="1"/>
              <a:t>Pérez</a:t>
            </a:r>
            <a:r>
              <a:rPr lang="en-US" sz="2000" dirty="0"/>
              <a:t>. "A framework for multiple-instance learning." </a:t>
            </a:r>
            <a:r>
              <a:rPr lang="en-US" sz="2000" i="1" dirty="0"/>
              <a:t>Advances in neural information processing systems</a:t>
            </a:r>
            <a:r>
              <a:rPr lang="en-US" sz="2000" dirty="0"/>
              <a:t> (1998): 570-576.</a:t>
            </a:r>
            <a:endParaRPr kumimoji="0" lang="en-US" sz="3200" b="1" i="0" u="none" strike="noStrike" kern="1200" cap="none" spc="0" normalizeH="0" baseline="0" noProof="0" dirty="0">
              <a:ln>
                <a:noFill/>
              </a:ln>
              <a:solidFill>
                <a:schemeClr val="tx1"/>
              </a:solidFill>
              <a:effectLst/>
              <a:uLnTx/>
              <a:uFillTx/>
              <a:latin typeface="+mj-lt"/>
              <a:ea typeface="+mj-ea"/>
              <a:cs typeface="+mj-cs"/>
            </a:endParaRPr>
          </a:p>
        </p:txBody>
      </p:sp>
      <p:pic>
        <p:nvPicPr>
          <p:cNvPr id="5" name="Picture 4">
            <a:extLst>
              <a:ext uri="{FF2B5EF4-FFF2-40B4-BE49-F238E27FC236}">
                <a16:creationId xmlns:a16="http://schemas.microsoft.com/office/drawing/2014/main" id="{15A56A73-85B5-457E-9CBB-10C2B67CC0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8300" y="578351"/>
            <a:ext cx="3600953" cy="3677163"/>
          </a:xfrm>
          <a:prstGeom prst="rect">
            <a:avLst/>
          </a:prstGeom>
        </p:spPr>
      </p:pic>
      <p:sp>
        <p:nvSpPr>
          <p:cNvPr id="2" name="Slide Number Placeholder 1"/>
          <p:cNvSpPr>
            <a:spLocks noGrp="1"/>
          </p:cNvSpPr>
          <p:nvPr>
            <p:ph type="sldNum" sz="quarter" idx="12"/>
          </p:nvPr>
        </p:nvSpPr>
        <p:spPr/>
        <p:txBody>
          <a:bodyPr/>
          <a:lstStyle/>
          <a:p>
            <a:fld id="{541668AA-79AC-4DC8-A911-BC1DB94E86F8}" type="slidenum">
              <a:rPr lang="en-US" smtClean="0"/>
              <a:pPr/>
              <a:t>7</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20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rrowheads="1"/>
          </p:cNvPicPr>
          <p:nvPr/>
        </p:nvPicPr>
        <p:blipFill>
          <a:blip r:embed="rId3" cstate="print"/>
          <a:srcRect l="9167"/>
          <a:stretch>
            <a:fillRect/>
          </a:stretch>
        </p:blipFill>
        <p:spPr bwMode="auto">
          <a:xfrm>
            <a:off x="838200" y="0"/>
            <a:ext cx="8305800" cy="6858000"/>
          </a:xfrm>
          <a:prstGeom prst="rect">
            <a:avLst/>
          </a:prstGeom>
          <a:noFill/>
          <a:ln w="9525">
            <a:noFill/>
            <a:miter lim="800000"/>
            <a:headEnd/>
            <a:tailEnd/>
          </a:ln>
        </p:spPr>
      </p:pic>
      <p:pic>
        <p:nvPicPr>
          <p:cNvPr id="20" name="Picture 19" descr="pos1.png"/>
          <p:cNvPicPr>
            <a:picLocks noChangeAspect="1"/>
          </p:cNvPicPr>
          <p:nvPr/>
        </p:nvPicPr>
        <p:blipFill>
          <a:blip r:embed="rId4" cstate="print"/>
          <a:stretch>
            <a:fillRect/>
          </a:stretch>
        </p:blipFill>
        <p:spPr>
          <a:xfrm>
            <a:off x="2028" y="0"/>
            <a:ext cx="9139943" cy="6858000"/>
          </a:xfrm>
          <a:prstGeom prst="rect">
            <a:avLst/>
          </a:prstGeom>
        </p:spPr>
      </p:pic>
      <p:pic>
        <p:nvPicPr>
          <p:cNvPr id="21" name="Picture 20" descr="pos2.png"/>
          <p:cNvPicPr>
            <a:picLocks noChangeAspect="1"/>
          </p:cNvPicPr>
          <p:nvPr/>
        </p:nvPicPr>
        <p:blipFill>
          <a:blip r:embed="rId5" cstate="print"/>
          <a:stretch>
            <a:fillRect/>
          </a:stretch>
        </p:blipFill>
        <p:spPr>
          <a:xfrm>
            <a:off x="2028" y="0"/>
            <a:ext cx="9139943" cy="6858000"/>
          </a:xfrm>
          <a:prstGeom prst="rect">
            <a:avLst/>
          </a:prstGeom>
        </p:spPr>
      </p:pic>
      <p:pic>
        <p:nvPicPr>
          <p:cNvPr id="42" name="Picture 2"/>
          <p:cNvPicPr>
            <a:picLocks noChangeArrowheads="1"/>
          </p:cNvPicPr>
          <p:nvPr/>
        </p:nvPicPr>
        <p:blipFill>
          <a:blip r:embed="rId6" cstate="print"/>
          <a:srcRect/>
          <a:stretch>
            <a:fillRect/>
          </a:stretch>
        </p:blipFill>
        <p:spPr bwMode="auto">
          <a:xfrm>
            <a:off x="0" y="0"/>
            <a:ext cx="9144000" cy="6858000"/>
          </a:xfrm>
          <a:prstGeom prst="rect">
            <a:avLst/>
          </a:prstGeom>
          <a:noFill/>
          <a:ln w="9525">
            <a:noFill/>
            <a:miter lim="800000"/>
            <a:headEnd/>
            <a:tailEnd/>
          </a:ln>
        </p:spPr>
      </p:pic>
      <p:pic>
        <p:nvPicPr>
          <p:cNvPr id="23" name="Picture 2"/>
          <p:cNvPicPr>
            <a:picLocks noChangeArrowheads="1"/>
          </p:cNvPicPr>
          <p:nvPr/>
        </p:nvPicPr>
        <p:blipFill>
          <a:blip r:embed="rId7" cstate="print"/>
          <a:srcRect l="66383" t="15555" r="30283" b="80000"/>
          <a:stretch>
            <a:fillRect/>
          </a:stretch>
        </p:blipFill>
        <p:spPr bwMode="auto">
          <a:xfrm>
            <a:off x="1260896" y="5647426"/>
            <a:ext cx="304800" cy="304800"/>
          </a:xfrm>
          <a:prstGeom prst="rect">
            <a:avLst/>
          </a:prstGeom>
          <a:noFill/>
          <a:ln w="9525">
            <a:noFill/>
            <a:miter lim="800000"/>
            <a:headEnd/>
            <a:tailEnd/>
          </a:ln>
        </p:spPr>
      </p:pic>
      <p:pic>
        <p:nvPicPr>
          <p:cNvPr id="24" name="Picture 2"/>
          <p:cNvPicPr>
            <a:picLocks noChangeArrowheads="1"/>
          </p:cNvPicPr>
          <p:nvPr/>
        </p:nvPicPr>
        <p:blipFill>
          <a:blip r:embed="rId7" cstate="print"/>
          <a:srcRect l="66383" t="15555" r="30283" b="80000"/>
          <a:stretch>
            <a:fillRect/>
          </a:stretch>
        </p:blipFill>
        <p:spPr bwMode="auto">
          <a:xfrm>
            <a:off x="6731478" y="3411748"/>
            <a:ext cx="304800" cy="304800"/>
          </a:xfrm>
          <a:prstGeom prst="rect">
            <a:avLst/>
          </a:prstGeom>
          <a:noFill/>
          <a:ln w="9525">
            <a:noFill/>
            <a:miter lim="800000"/>
            <a:headEnd/>
            <a:tailEnd/>
          </a:ln>
        </p:spPr>
      </p:pic>
      <p:pic>
        <p:nvPicPr>
          <p:cNvPr id="25" name="Picture 2"/>
          <p:cNvPicPr>
            <a:picLocks noChangeArrowheads="1"/>
          </p:cNvPicPr>
          <p:nvPr/>
        </p:nvPicPr>
        <p:blipFill>
          <a:blip r:embed="rId7" cstate="print"/>
          <a:srcRect l="66383" t="15555" r="30283" b="80000"/>
          <a:stretch>
            <a:fillRect/>
          </a:stretch>
        </p:blipFill>
        <p:spPr bwMode="auto">
          <a:xfrm>
            <a:off x="3615904" y="2963174"/>
            <a:ext cx="304800" cy="304800"/>
          </a:xfrm>
          <a:prstGeom prst="rect">
            <a:avLst/>
          </a:prstGeom>
          <a:noFill/>
          <a:ln w="9525">
            <a:noFill/>
            <a:miter lim="800000"/>
            <a:headEnd/>
            <a:tailEnd/>
          </a:ln>
        </p:spPr>
      </p:pic>
      <p:pic>
        <p:nvPicPr>
          <p:cNvPr id="26" name="Picture 2"/>
          <p:cNvPicPr>
            <a:picLocks noChangeArrowheads="1"/>
          </p:cNvPicPr>
          <p:nvPr/>
        </p:nvPicPr>
        <p:blipFill>
          <a:blip r:embed="rId7" cstate="print"/>
          <a:srcRect l="66383" t="15555" r="30283" b="80000"/>
          <a:stretch>
            <a:fillRect/>
          </a:stretch>
        </p:blipFill>
        <p:spPr bwMode="auto">
          <a:xfrm>
            <a:off x="6070122" y="1075426"/>
            <a:ext cx="304800" cy="304800"/>
          </a:xfrm>
          <a:prstGeom prst="rect">
            <a:avLst/>
          </a:prstGeom>
          <a:noFill/>
          <a:ln w="9525">
            <a:noFill/>
            <a:miter lim="800000"/>
            <a:headEnd/>
            <a:tailEnd/>
          </a:ln>
        </p:spPr>
      </p:pic>
      <p:pic>
        <p:nvPicPr>
          <p:cNvPr id="27" name="Picture 2"/>
          <p:cNvPicPr>
            <a:picLocks noChangeArrowheads="1"/>
          </p:cNvPicPr>
          <p:nvPr/>
        </p:nvPicPr>
        <p:blipFill>
          <a:blip r:embed="rId7" cstate="print"/>
          <a:srcRect l="66383" t="15555" r="30283" b="80000"/>
          <a:stretch>
            <a:fillRect/>
          </a:stretch>
        </p:blipFill>
        <p:spPr bwMode="auto">
          <a:xfrm>
            <a:off x="3733800" y="1524000"/>
            <a:ext cx="304800" cy="304800"/>
          </a:xfrm>
          <a:prstGeom prst="rect">
            <a:avLst/>
          </a:prstGeom>
          <a:noFill/>
          <a:ln w="9525">
            <a:noFill/>
            <a:miter lim="800000"/>
            <a:headEnd/>
            <a:tailEnd/>
          </a:ln>
        </p:spPr>
      </p:pic>
      <p:sp>
        <p:nvSpPr>
          <p:cNvPr id="28" name="Oval 27"/>
          <p:cNvSpPr/>
          <p:nvPr/>
        </p:nvSpPr>
        <p:spPr>
          <a:xfrm>
            <a:off x="3733800" y="1537063"/>
            <a:ext cx="304800" cy="304800"/>
          </a:xfrm>
          <a:prstGeom prst="ellipse">
            <a:avLst/>
          </a:prstGeom>
          <a:noFill/>
          <a:ln>
            <a:solidFill>
              <a:srgbClr val="110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607526" y="2971800"/>
            <a:ext cx="304800" cy="304800"/>
          </a:xfrm>
          <a:prstGeom prst="ellipse">
            <a:avLst/>
          </a:prstGeom>
          <a:noFill/>
          <a:ln>
            <a:solidFill>
              <a:srgbClr val="110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69874" y="1079863"/>
            <a:ext cx="304800" cy="304800"/>
          </a:xfrm>
          <a:prstGeom prst="ellipse">
            <a:avLst/>
          </a:prstGeom>
          <a:noFill/>
          <a:ln>
            <a:solidFill>
              <a:srgbClr val="110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269274" y="5651863"/>
            <a:ext cx="304800" cy="304800"/>
          </a:xfrm>
          <a:prstGeom prst="ellipse">
            <a:avLst/>
          </a:prstGeom>
          <a:noFill/>
          <a:ln>
            <a:solidFill>
              <a:srgbClr val="110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29548" y="3415937"/>
            <a:ext cx="304800" cy="304800"/>
          </a:xfrm>
          <a:prstGeom prst="ellipse">
            <a:avLst/>
          </a:prstGeom>
          <a:noFill/>
          <a:ln>
            <a:solidFill>
              <a:srgbClr val="110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p:cNvPicPr>
            <a:picLocks noChangeArrowheads="1"/>
          </p:cNvPicPr>
          <p:nvPr/>
        </p:nvPicPr>
        <p:blipFill>
          <a:blip r:embed="rId8" cstate="print"/>
          <a:srcRect/>
          <a:stretch>
            <a:fillRect/>
          </a:stretch>
        </p:blipFill>
        <p:spPr bwMode="auto">
          <a:xfrm>
            <a:off x="0" y="0"/>
            <a:ext cx="9144000" cy="6858000"/>
          </a:xfrm>
          <a:prstGeom prst="rect">
            <a:avLst/>
          </a:prstGeom>
          <a:noFill/>
          <a:ln w="9525">
            <a:noFill/>
            <a:miter lim="800000"/>
            <a:headEnd/>
            <a:tailEnd/>
          </a:ln>
        </p:spPr>
      </p:pic>
      <p:sp>
        <p:nvSpPr>
          <p:cNvPr id="34" name="Oval 33"/>
          <p:cNvSpPr/>
          <p:nvPr/>
        </p:nvSpPr>
        <p:spPr>
          <a:xfrm>
            <a:off x="1835992" y="4343400"/>
            <a:ext cx="754808" cy="6843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781800" y="0"/>
            <a:ext cx="2362200" cy="990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7023629" y="218540"/>
            <a:ext cx="121919" cy="115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7103852" y="143774"/>
            <a:ext cx="1986441" cy="276999"/>
          </a:xfrm>
          <a:prstGeom prst="rect">
            <a:avLst/>
          </a:prstGeom>
          <a:noFill/>
        </p:spPr>
        <p:txBody>
          <a:bodyPr wrap="none" rtlCol="0">
            <a:spAutoFit/>
          </a:bodyPr>
          <a:lstStyle/>
          <a:p>
            <a:r>
              <a:rPr lang="en-US" sz="1200" dirty="0"/>
              <a:t>Instances of Positive Bags</a:t>
            </a:r>
          </a:p>
        </p:txBody>
      </p:sp>
      <p:sp>
        <p:nvSpPr>
          <p:cNvPr id="38" name="Oval 37"/>
          <p:cNvSpPr/>
          <p:nvPr/>
        </p:nvSpPr>
        <p:spPr>
          <a:xfrm>
            <a:off x="7023629" y="447140"/>
            <a:ext cx="121919" cy="115525"/>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090233" y="381000"/>
            <a:ext cx="2053767" cy="276999"/>
          </a:xfrm>
          <a:prstGeom prst="rect">
            <a:avLst/>
          </a:prstGeom>
          <a:noFill/>
        </p:spPr>
        <p:txBody>
          <a:bodyPr wrap="none" rtlCol="0">
            <a:spAutoFit/>
          </a:bodyPr>
          <a:lstStyle/>
          <a:p>
            <a:r>
              <a:rPr lang="en-US" sz="1200" dirty="0"/>
              <a:t>Instances of Negative Bags</a:t>
            </a:r>
          </a:p>
        </p:txBody>
      </p:sp>
      <p:sp>
        <p:nvSpPr>
          <p:cNvPr id="40" name="TextBox 39"/>
          <p:cNvSpPr txBox="1"/>
          <p:nvPr/>
        </p:nvSpPr>
        <p:spPr>
          <a:xfrm>
            <a:off x="7099911" y="609600"/>
            <a:ext cx="1967889" cy="276999"/>
          </a:xfrm>
          <a:prstGeom prst="rect">
            <a:avLst/>
          </a:prstGeom>
          <a:noFill/>
        </p:spPr>
        <p:txBody>
          <a:bodyPr wrap="square" rtlCol="0">
            <a:spAutoFit/>
          </a:bodyPr>
          <a:lstStyle/>
          <a:p>
            <a:r>
              <a:rPr lang="en-US" sz="1200" dirty="0"/>
              <a:t>True Concept Region</a:t>
            </a:r>
          </a:p>
        </p:txBody>
      </p:sp>
      <p:sp>
        <p:nvSpPr>
          <p:cNvPr id="41" name="Oval 40"/>
          <p:cNvSpPr/>
          <p:nvPr/>
        </p:nvSpPr>
        <p:spPr>
          <a:xfrm>
            <a:off x="7010400" y="668548"/>
            <a:ext cx="15240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419600" y="6324600"/>
            <a:ext cx="757836" cy="369332"/>
          </a:xfrm>
          <a:prstGeom prst="rect">
            <a:avLst/>
          </a:prstGeom>
          <a:noFill/>
        </p:spPr>
        <p:txBody>
          <a:bodyPr wrap="none" rtlCol="0">
            <a:spAutoFit/>
          </a:bodyPr>
          <a:lstStyle/>
          <a:p>
            <a:r>
              <a:rPr lang="en-US" dirty="0"/>
              <a:t>Feat 1</a:t>
            </a:r>
          </a:p>
        </p:txBody>
      </p:sp>
      <p:sp>
        <p:nvSpPr>
          <p:cNvPr id="44" name="TextBox 43"/>
          <p:cNvSpPr txBox="1"/>
          <p:nvPr/>
        </p:nvSpPr>
        <p:spPr>
          <a:xfrm rot="16200000">
            <a:off x="350816" y="2789216"/>
            <a:ext cx="757836" cy="369332"/>
          </a:xfrm>
          <a:prstGeom prst="rect">
            <a:avLst/>
          </a:prstGeom>
          <a:noFill/>
        </p:spPr>
        <p:txBody>
          <a:bodyPr wrap="none" rtlCol="0">
            <a:spAutoFit/>
          </a:bodyPr>
          <a:lstStyle/>
          <a:p>
            <a:r>
              <a:rPr lang="en-US" dirty="0"/>
              <a:t>Feat 2</a:t>
            </a:r>
          </a:p>
        </p:txBody>
      </p:sp>
      <p:sp>
        <p:nvSpPr>
          <p:cNvPr id="5" name="Title 1"/>
          <p:cNvSpPr txBox="1">
            <a:spLocks/>
          </p:cNvSpPr>
          <p:nvPr/>
        </p:nvSpPr>
        <p:spPr>
          <a:xfrm>
            <a:off x="-6528" y="0"/>
            <a:ext cx="6736076" cy="562665"/>
          </a:xfrm>
          <a:prstGeom prst="rect">
            <a:avLst/>
          </a:prstGeom>
          <a:solidFill>
            <a:schemeClr val="bg1"/>
          </a:solidFill>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mj-lt"/>
                <a:ea typeface="+mj-ea"/>
                <a:cs typeface="+mj-cs"/>
              </a:rPr>
              <a:t>Synthetic Data-</a:t>
            </a:r>
            <a:r>
              <a:rPr kumimoji="0" lang="en-US" sz="3200" b="1" i="0" u="none" strike="noStrike" kern="1200" cap="none" spc="0" normalizeH="0" noProof="0" dirty="0">
                <a:ln>
                  <a:noFill/>
                </a:ln>
                <a:solidFill>
                  <a:srgbClr val="C00000"/>
                </a:solidFill>
                <a:effectLst/>
                <a:uLnTx/>
                <a:uFillTx/>
                <a:latin typeface="+mj-lt"/>
                <a:ea typeface="+mj-ea"/>
                <a:cs typeface="+mj-cs"/>
              </a:rPr>
              <a:t>1TC</a:t>
            </a:r>
            <a:r>
              <a:rPr kumimoji="0" lang="en-US" sz="3200" b="1" i="0" u="none" strike="noStrike" kern="1200" cap="none" spc="0" normalizeH="0" baseline="0" noProof="0" dirty="0">
                <a:ln>
                  <a:noFill/>
                </a:ln>
                <a:solidFill>
                  <a:srgbClr val="C00000"/>
                </a:solidFill>
                <a:effectLst/>
                <a:uLnTx/>
                <a:uFillTx/>
                <a:latin typeface="+mj-lt"/>
                <a:ea typeface="+mj-ea"/>
                <a:cs typeface="+mj-cs"/>
              </a:rPr>
              <a:t> </a:t>
            </a:r>
          </a:p>
        </p:txBody>
      </p:sp>
      <p:sp>
        <p:nvSpPr>
          <p:cNvPr id="2" name="Slide Number Placeholder 1"/>
          <p:cNvSpPr>
            <a:spLocks noGrp="1"/>
          </p:cNvSpPr>
          <p:nvPr>
            <p:ph type="sldNum" sz="quarter" idx="12"/>
          </p:nvPr>
        </p:nvSpPr>
        <p:spPr/>
        <p:txBody>
          <a:bodyPr/>
          <a:lstStyle/>
          <a:p>
            <a:fld id="{541668AA-79AC-4DC8-A911-BC1DB94E86F8}" type="slidenum">
              <a:rPr lang="en-US" smtClean="0"/>
              <a:pPr/>
              <a:t>8</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20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20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0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20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000"/>
                                        <p:tgtEl>
                                          <p:spTgt spid="38"/>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2000"/>
                                        <p:tgtEl>
                                          <p:spTgt spid="42"/>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20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20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2000"/>
                                        <p:tgtEl>
                                          <p:spTgt spid="27"/>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20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2000"/>
                                        <p:tgtEl>
                                          <p:spTgt spid="29"/>
                                        </p:tgtEl>
                                      </p:cBhvr>
                                    </p:animEffect>
                                  </p:childTnLst>
                                </p:cTn>
                              </p:par>
                              <p:par>
                                <p:cTn id="49" presetID="10"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2000"/>
                                        <p:tgtEl>
                                          <p:spTgt spid="30"/>
                                        </p:tgtEl>
                                      </p:cBhvr>
                                    </p:animEffec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2000"/>
                                        <p:tgtEl>
                                          <p:spTgt spid="31"/>
                                        </p:tgtEl>
                                      </p:cBhvr>
                                    </p:animEffect>
                                  </p:childTnLst>
                                </p:cTn>
                              </p:par>
                              <p:par>
                                <p:cTn id="55" presetID="10"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2000"/>
                                        <p:tgtEl>
                                          <p:spTgt spid="32"/>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4" cstate="print"/>
          <a:srcRect l="9167" t="5556" r="8333" b="6667"/>
          <a:stretch>
            <a:fillRect/>
          </a:stretch>
        </p:blipFill>
        <p:spPr bwMode="auto">
          <a:xfrm>
            <a:off x="800100" y="486913"/>
            <a:ext cx="7543800" cy="6019800"/>
          </a:xfrm>
          <a:prstGeom prst="rect">
            <a:avLst/>
          </a:prstGeom>
          <a:noFill/>
          <a:ln w="9525">
            <a:noFill/>
            <a:miter lim="800000"/>
            <a:headEnd/>
            <a:tailEnd/>
          </a:ln>
        </p:spPr>
      </p:pic>
      <p:sp>
        <p:nvSpPr>
          <p:cNvPr id="22" name="Rectangle 21"/>
          <p:cNvSpPr/>
          <p:nvPr/>
        </p:nvSpPr>
        <p:spPr>
          <a:xfrm>
            <a:off x="6781800" y="0"/>
            <a:ext cx="2362200" cy="1371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7023629" y="218540"/>
            <a:ext cx="121919" cy="115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103852" y="143774"/>
            <a:ext cx="1986441" cy="276999"/>
          </a:xfrm>
          <a:prstGeom prst="rect">
            <a:avLst/>
          </a:prstGeom>
          <a:noFill/>
        </p:spPr>
        <p:txBody>
          <a:bodyPr wrap="none" rtlCol="0">
            <a:spAutoFit/>
          </a:bodyPr>
          <a:lstStyle/>
          <a:p>
            <a:r>
              <a:rPr lang="en-US" sz="1200" dirty="0"/>
              <a:t>Instances of Positive Bags</a:t>
            </a:r>
          </a:p>
        </p:txBody>
      </p:sp>
      <p:sp>
        <p:nvSpPr>
          <p:cNvPr id="25" name="Oval 24"/>
          <p:cNvSpPr/>
          <p:nvPr/>
        </p:nvSpPr>
        <p:spPr>
          <a:xfrm>
            <a:off x="7023629" y="447140"/>
            <a:ext cx="121919" cy="115525"/>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090233" y="381000"/>
            <a:ext cx="2053767" cy="276999"/>
          </a:xfrm>
          <a:prstGeom prst="rect">
            <a:avLst/>
          </a:prstGeom>
          <a:noFill/>
        </p:spPr>
        <p:txBody>
          <a:bodyPr wrap="none" rtlCol="0">
            <a:spAutoFit/>
          </a:bodyPr>
          <a:lstStyle/>
          <a:p>
            <a:r>
              <a:rPr lang="en-US" sz="1200" dirty="0"/>
              <a:t>Instances of Negative Bags</a:t>
            </a:r>
          </a:p>
        </p:txBody>
      </p:sp>
      <p:sp>
        <p:nvSpPr>
          <p:cNvPr id="27" name="Oval 26"/>
          <p:cNvSpPr/>
          <p:nvPr/>
        </p:nvSpPr>
        <p:spPr>
          <a:xfrm>
            <a:off x="7010400" y="677174"/>
            <a:ext cx="15240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7099911" y="609600"/>
            <a:ext cx="1967889" cy="276999"/>
          </a:xfrm>
          <a:prstGeom prst="rect">
            <a:avLst/>
          </a:prstGeom>
          <a:noFill/>
        </p:spPr>
        <p:txBody>
          <a:bodyPr wrap="square" rtlCol="0">
            <a:spAutoFit/>
          </a:bodyPr>
          <a:lstStyle/>
          <a:p>
            <a:r>
              <a:rPr lang="en-US" sz="1200" dirty="0"/>
              <a:t>True Concept Region</a:t>
            </a:r>
          </a:p>
        </p:txBody>
      </p:sp>
      <p:sp>
        <p:nvSpPr>
          <p:cNvPr id="29" name="Oval 28"/>
          <p:cNvSpPr/>
          <p:nvPr/>
        </p:nvSpPr>
        <p:spPr>
          <a:xfrm>
            <a:off x="7021533" y="928896"/>
            <a:ext cx="141267" cy="1120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023711" y="1164888"/>
            <a:ext cx="139089" cy="1305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7111044" y="853220"/>
            <a:ext cx="1751826" cy="276999"/>
          </a:xfrm>
          <a:prstGeom prst="rect">
            <a:avLst/>
          </a:prstGeom>
          <a:noFill/>
        </p:spPr>
        <p:txBody>
          <a:bodyPr wrap="none" rtlCol="0">
            <a:spAutoFit/>
          </a:bodyPr>
          <a:lstStyle/>
          <a:p>
            <a:r>
              <a:rPr lang="en-US" sz="1200" dirty="0"/>
              <a:t>Initial Target Concept 1</a:t>
            </a:r>
          </a:p>
        </p:txBody>
      </p:sp>
      <p:sp>
        <p:nvSpPr>
          <p:cNvPr id="33" name="TextBox 32"/>
          <p:cNvSpPr txBox="1"/>
          <p:nvPr/>
        </p:nvSpPr>
        <p:spPr>
          <a:xfrm>
            <a:off x="7115652" y="1099072"/>
            <a:ext cx="1726178" cy="276999"/>
          </a:xfrm>
          <a:prstGeom prst="rect">
            <a:avLst/>
          </a:prstGeom>
          <a:noFill/>
        </p:spPr>
        <p:txBody>
          <a:bodyPr wrap="none" rtlCol="0">
            <a:spAutoFit/>
          </a:bodyPr>
          <a:lstStyle/>
          <a:p>
            <a:r>
              <a:rPr lang="en-US" sz="1200" dirty="0"/>
              <a:t>Final Target Concept 1</a:t>
            </a:r>
          </a:p>
        </p:txBody>
      </p:sp>
      <p:sp>
        <p:nvSpPr>
          <p:cNvPr id="15" name="Title 1"/>
          <p:cNvSpPr txBox="1">
            <a:spLocks/>
          </p:cNvSpPr>
          <p:nvPr/>
        </p:nvSpPr>
        <p:spPr>
          <a:xfrm>
            <a:off x="575096" y="0"/>
            <a:ext cx="6198078" cy="563562"/>
          </a:xfrm>
          <a:prstGeom prst="rect">
            <a:avLst/>
          </a:prstGeom>
          <a:solidFill>
            <a:schemeClr val="bg1"/>
          </a:solidFill>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mj-lt"/>
                <a:ea typeface="+mj-ea"/>
                <a:cs typeface="+mj-cs"/>
              </a:rPr>
              <a:t>DD and Data-</a:t>
            </a:r>
            <a:r>
              <a:rPr kumimoji="0" lang="en-US" sz="3200" b="1" i="0" u="none" strike="noStrike" kern="1200" cap="none" spc="0" normalizeH="0" noProof="0" dirty="0">
                <a:ln>
                  <a:noFill/>
                </a:ln>
                <a:solidFill>
                  <a:srgbClr val="C00000"/>
                </a:solidFill>
                <a:effectLst/>
                <a:uLnTx/>
                <a:uFillTx/>
                <a:latin typeface="+mj-lt"/>
                <a:ea typeface="+mj-ea"/>
                <a:cs typeface="+mj-cs"/>
              </a:rPr>
              <a:t>1TC</a:t>
            </a:r>
            <a:r>
              <a:rPr kumimoji="0" lang="en-US" sz="3200" b="1" i="0" u="none" strike="noStrike" kern="1200" cap="none" spc="0" normalizeH="0" baseline="0" noProof="0" dirty="0">
                <a:ln>
                  <a:noFill/>
                </a:ln>
                <a:solidFill>
                  <a:srgbClr val="C00000"/>
                </a:solidFill>
                <a:effectLst/>
                <a:uLnTx/>
                <a:uFillTx/>
                <a:latin typeface="+mj-lt"/>
                <a:ea typeface="+mj-ea"/>
                <a:cs typeface="+mj-cs"/>
              </a:rPr>
              <a:t> </a:t>
            </a:r>
          </a:p>
        </p:txBody>
      </p:sp>
      <p:sp>
        <p:nvSpPr>
          <p:cNvPr id="2" name="Slide Number Placeholder 1"/>
          <p:cNvSpPr>
            <a:spLocks noGrp="1"/>
          </p:cNvSpPr>
          <p:nvPr>
            <p:ph type="sldNum" sz="quarter" idx="12"/>
          </p:nvPr>
        </p:nvSpPr>
        <p:spPr/>
        <p:txBody>
          <a:bodyPr/>
          <a:lstStyle/>
          <a:p>
            <a:fld id="{541668AA-79AC-4DC8-A911-BC1DB94E86F8}" type="slidenum">
              <a:rPr lang="en-US" smtClean="0"/>
              <a:pPr/>
              <a:t>9</a:t>
            </a:fld>
            <a:endParaRPr lang="en-US"/>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hoto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8231</TotalTime>
  <Words>1678</Words>
  <Application>Microsoft Office PowerPoint</Application>
  <PresentationFormat>On-screen Show (4:3)</PresentationFormat>
  <Paragraphs>474</Paragraphs>
  <Slides>41</Slides>
  <Notes>14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53" baseType="lpstr">
      <vt:lpstr>Arial</vt:lpstr>
      <vt:lpstr>Calibri</vt:lpstr>
      <vt:lpstr>Cambria Math</vt:lpstr>
      <vt:lpstr>Helvetica</vt:lpstr>
      <vt:lpstr>Helvetica Neue</vt:lpstr>
      <vt:lpstr>HelveticaNeueLT Std Med Cn</vt:lpstr>
      <vt:lpstr>Script MT Bold</vt:lpstr>
      <vt:lpstr>Times New Roman</vt:lpstr>
      <vt:lpstr>Wingdings</vt:lpstr>
      <vt:lpstr>Photo Theme</vt:lpstr>
      <vt:lpstr>Equation</vt:lpstr>
      <vt:lpstr>Vergelijking</vt:lpstr>
      <vt:lpstr>Clustering of Multiple Instance Data  Andrew Karem Multimedia Research Lab  Advisor: Dr. Hichem Frigui</vt:lpstr>
      <vt:lpstr>PowerPoint Presentation</vt:lpstr>
      <vt:lpstr>PowerPoint Presentation</vt:lpstr>
      <vt:lpstr>PowerPoint Presentation</vt:lpstr>
      <vt:lpstr>PowerPoint Presentation</vt:lpstr>
      <vt:lpstr>PowerPoint Presentation</vt:lpstr>
      <vt:lpstr>Diverse Density (DD) Algorithm*</vt:lpstr>
      <vt:lpstr>PowerPoint Presentation</vt:lpstr>
      <vt:lpstr>PowerPoint Presentation</vt:lpstr>
      <vt:lpstr>Not all mushrooms are created equal.</vt:lpstr>
      <vt:lpstr>Limitation of DD</vt:lpstr>
      <vt:lpstr>Proposed Work:  Fuzzy Multiple Concept Diverse Density (FMDD)</vt:lpstr>
      <vt:lpstr>Proposed Work: Optimizing the FMDD</vt:lpstr>
      <vt:lpstr>Bag and Instance Probabilities</vt:lpstr>
      <vt:lpstr>Fuzzy Clustering of Multiple Instance (FCMI) Algorithm</vt:lpstr>
      <vt:lpstr>PowerPoint Presentation</vt:lpstr>
      <vt:lpstr>Proposed Work:  Possibilistic Multiple Concept DD (PMDD)</vt:lpstr>
      <vt:lpstr>Possibilistic Clustering of Multiple Instance (PCMI) Algorithm</vt:lpstr>
      <vt:lpstr>Identifying Optimal Number of TC</vt:lpstr>
      <vt:lpstr>Results and Analysis: Illustrative Datasets</vt:lpstr>
      <vt:lpstr>Illustrative Data Analysis</vt:lpstr>
      <vt:lpstr>Experimental Results: Data-1TC</vt:lpstr>
      <vt:lpstr>Experimental Results: Data-2TC</vt:lpstr>
      <vt:lpstr>KDE Initialization and Negative TCs</vt:lpstr>
      <vt:lpstr>Results and Analysis: Sensitivity Datasets</vt:lpstr>
      <vt:lpstr>How does the FCMI respond to changes in data generation parameters?</vt:lpstr>
      <vt:lpstr>Three Performance Measures</vt:lpstr>
      <vt:lpstr>Sensitivity Results</vt:lpstr>
      <vt:lpstr>Application to Buried Explosive Object Detection (BEO) </vt:lpstr>
      <vt:lpstr>BEO GPR Collection System</vt:lpstr>
      <vt:lpstr>BEO Data: The EHD Feature</vt:lpstr>
      <vt:lpstr>Most Discriminative Features</vt:lpstr>
      <vt:lpstr>BEO Clustering Experiment</vt:lpstr>
      <vt:lpstr>Distinctive BEO Clusters</vt:lpstr>
      <vt:lpstr>Distinctive BEO Clusters</vt:lpstr>
      <vt:lpstr>Distinctive BEO Clusters</vt:lpstr>
      <vt:lpstr>Embedding Features with TCs</vt:lpstr>
      <vt:lpstr>Benchmark Results (AUC)</vt:lpstr>
      <vt:lpstr>BEO Results</vt:lpstr>
      <vt:lpstr>Conclusions</vt:lpstr>
      <vt:lpstr>Publications</vt:lpstr>
    </vt:vector>
  </TitlesOfParts>
  <Company>BLACK EDITION - tum0r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RaptorJesus</dc:creator>
  <cp:lastModifiedBy>Andrew Karem</cp:lastModifiedBy>
  <cp:revision>1295</cp:revision>
  <dcterms:created xsi:type="dcterms:W3CDTF">2015-03-29T21:59:43Z</dcterms:created>
  <dcterms:modified xsi:type="dcterms:W3CDTF">2019-04-25T01:19:30Z</dcterms:modified>
</cp:coreProperties>
</file>